
<file path=[Content_Types].xml><?xml version="1.0" encoding="utf-8"?>
<Types xmlns="http://schemas.openxmlformats.org/package/2006/content-types">
  <Default Extension="xml" ContentType="application/xml"/>
  <Default Extension="WAV" ContentType="audio/wav"/>
  <Default Extension="bin" ContentType="application/vnd.openxmlformats-officedocument.presentationml.printerSettings"/>
  <Default Extension="png" ContentType="image/png"/>
  <Default Extension="jpe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17"/>
  </p:notesMasterIdLst>
  <p:sldIdLst>
    <p:sldId id="256" r:id="rId2"/>
    <p:sldId id="302" r:id="rId3"/>
    <p:sldId id="293" r:id="rId4"/>
    <p:sldId id="301" r:id="rId5"/>
    <p:sldId id="304" r:id="rId6"/>
    <p:sldId id="288" r:id="rId7"/>
    <p:sldId id="303" r:id="rId8"/>
    <p:sldId id="259" r:id="rId9"/>
    <p:sldId id="305" r:id="rId10"/>
    <p:sldId id="306" r:id="rId11"/>
    <p:sldId id="308" r:id="rId12"/>
    <p:sldId id="279" r:id="rId13"/>
    <p:sldId id="307" r:id="rId14"/>
    <p:sldId id="289" r:id="rId15"/>
    <p:sldId id="292"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29" autoAdjust="0"/>
    <p:restoredTop sz="94660"/>
  </p:normalViewPr>
  <p:slideViewPr>
    <p:cSldViewPr>
      <p:cViewPr>
        <p:scale>
          <a:sx n="130" d="100"/>
          <a:sy n="130" d="100"/>
        </p:scale>
        <p:origin x="-1560" y="-77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3" d="100"/>
          <a:sy n="33" d="100"/>
        </p:scale>
        <p:origin x="-229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AE204E-DC7B-4284-9D52-B93C0FB2E87A}" type="datetimeFigureOut">
              <a:rPr lang="en-US" smtClean="0"/>
              <a:pPr/>
              <a:t>2014/03/12</a:t>
            </a:fld>
            <a:endParaRPr lang="en-ZA"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752045-1ACE-4B73-B0C8-345711920ED4}" type="slidenum">
              <a:rPr lang="en-ZA" smtClean="0"/>
              <a:pPr/>
              <a:t>‹#›</a:t>
            </a:fld>
            <a:endParaRPr lang="en-ZA" dirty="0"/>
          </a:p>
        </p:txBody>
      </p:sp>
      <p:pic>
        <p:nvPicPr>
          <p:cNvPr id="8" name="Picture 7" descr="new CPUT logo"/>
          <p:cNvPicPr/>
          <p:nvPr/>
        </p:nvPicPr>
        <p:blipFill>
          <a:blip r:embed="rId2"/>
          <a:srcRect/>
          <a:stretch>
            <a:fillRect/>
          </a:stretch>
        </p:blipFill>
        <p:spPr bwMode="auto">
          <a:xfrm>
            <a:off x="152400" y="8610600"/>
            <a:ext cx="1800225" cy="466725"/>
          </a:xfrm>
          <a:prstGeom prst="rect">
            <a:avLst/>
          </a:prstGeom>
          <a:noFill/>
          <a:ln w="9525">
            <a:noFill/>
            <a:miter lim="800000"/>
            <a:headEnd/>
            <a:tailEnd/>
          </a:ln>
        </p:spPr>
      </p:pic>
    </p:spTree>
    <p:extLst>
      <p:ext uri="{BB962C8B-B14F-4D97-AF65-F5344CB8AC3E}">
        <p14:creationId xmlns:p14="http://schemas.microsoft.com/office/powerpoint/2010/main" val="357254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52045-1ACE-4B73-B0C8-345711920ED4}" type="slidenum">
              <a:rPr lang="en-ZA" smtClean="0"/>
              <a:pPr/>
              <a:t>1</a:t>
            </a:fld>
            <a:endParaRPr lang="en-Z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52045-1ACE-4B73-B0C8-345711920ED4}" type="slidenum">
              <a:rPr lang="en-ZA" smtClean="0"/>
              <a:pPr/>
              <a:t>2</a:t>
            </a:fld>
            <a:endParaRPr lang="en-Z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52045-1ACE-4B73-B0C8-345711920ED4}" type="slidenum">
              <a:rPr lang="en-ZA" smtClean="0"/>
              <a:pPr/>
              <a:t>3</a:t>
            </a:fld>
            <a:endParaRPr lang="en-Z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52045-1ACE-4B73-B0C8-345711920ED4}" type="slidenum">
              <a:rPr lang="en-ZA" smtClean="0"/>
              <a:pPr/>
              <a:t>6</a:t>
            </a:fld>
            <a:endParaRPr lang="en-Z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FE2FCF-7090-40DC-86DB-2155C3E70613}" type="datetime1">
              <a:rPr lang="en-US" smtClean="0"/>
              <a:pPr/>
              <a:t>2014/03/12</a:t>
            </a:fld>
            <a:endParaRPr lang="en-US" dirty="0"/>
          </a:p>
        </p:txBody>
      </p:sp>
      <p:sp>
        <p:nvSpPr>
          <p:cNvPr id="5" name="Footer Placeholder 4"/>
          <p:cNvSpPr>
            <a:spLocks noGrp="1"/>
          </p:cNvSpPr>
          <p:nvPr>
            <p:ph type="ftr" sz="quarter" idx="11"/>
          </p:nvPr>
        </p:nvSpPr>
        <p:spPr/>
        <p:txBody>
          <a:bodyPr/>
          <a:lstStyle/>
          <a:p>
            <a:endParaRPr kumimoji="0" lang="en-US" dirty="0">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3990C3D-5EEC-4D7E-AEF3-C336B4B4090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86840-AEE4-4E60-BB6D-46FB5FB6D5A0}" type="datetime1">
              <a:rPr lang="en-US" smtClean="0"/>
              <a:pPr/>
              <a:t>2014/03/12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90C3D-5EEC-4D7E-AEF3-C336B4B4090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1BC76-9630-43B9-B240-80BD01BE6CDE}" type="datetime1">
              <a:rPr lang="en-US" smtClean="0"/>
              <a:pPr/>
              <a:t>2014/03/12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90C3D-5EEC-4D7E-AEF3-C336B4B4090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6ABE3-BEF9-486F-BB6E-2C43C36ABE75}" type="datetime1">
              <a:rPr lang="en-US" smtClean="0"/>
              <a:pPr/>
              <a:t>2014/03/12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90C3D-5EEC-4D7E-AEF3-C336B4B4090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DF400F-738A-4996-B6E7-B712713D1800}" type="datetime1">
              <a:rPr lang="en-US" smtClean="0"/>
              <a:pPr/>
              <a:t>2014/03/12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90C3D-5EEC-4D7E-AEF3-C336B4B4090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0E88EB-0CF2-49D1-BC9F-D2AFAF28590D}" type="datetime1">
              <a:rPr lang="en-US" smtClean="0"/>
              <a:pPr/>
              <a:t>2014/03/12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90C3D-5EEC-4D7E-AEF3-C336B4B4090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35EEE-2300-45EC-BBA1-71F072AEAA3C}" type="datetime1">
              <a:rPr lang="en-US" smtClean="0"/>
              <a:pPr/>
              <a:t>2014/03/12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990C3D-5EEC-4D7E-AEF3-C336B4B4090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40A187-8516-496D-9C08-AB4948F0C47E}" type="datetime1">
              <a:rPr lang="en-US" smtClean="0"/>
              <a:pPr/>
              <a:t>2014/03/12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990C3D-5EEC-4D7E-AEF3-C336B4B4090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DE2E4-A270-476C-9DE0-46DC904BAEF2}" type="datetime1">
              <a:rPr lang="en-US" smtClean="0"/>
              <a:pPr/>
              <a:t>2014/03/12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990C3D-5EEC-4D7E-AEF3-C336B4B4090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727B7-A448-4275-B138-BAD2645E86C0}" type="datetime1">
              <a:rPr lang="en-US" smtClean="0"/>
              <a:pPr/>
              <a:t>2014/03/12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90C3D-5EEC-4D7E-AEF3-C336B4B4090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26805-F982-4759-8744-AE69F8CBEE56}" type="datetime1">
              <a:rPr lang="en-US" smtClean="0"/>
              <a:pPr/>
              <a:t>2014/03/12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90C3D-5EEC-4D7E-AEF3-C336B4B4090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1322F82-9840-462F-BE4F-E9C16C7B7D45}" type="datetime1">
              <a:rPr lang="en-US" smtClean="0"/>
              <a:pPr/>
              <a:t>2014/03/12</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3990C3D-5EEC-4D7E-AEF3-C336B4B4090B}" type="slidenum">
              <a:rPr lang="en-US" smtClean="0"/>
              <a:pPr/>
              <a:t>‹#›</a:t>
            </a:fld>
            <a:endParaRPr lang="en-US" dirty="0"/>
          </a:p>
        </p:txBody>
      </p:sp>
      <p:pic>
        <p:nvPicPr>
          <p:cNvPr id="7" name="Picture 6" descr="new CPUT logo"/>
          <p:cNvPicPr/>
          <p:nvPr userDrawn="1"/>
        </p:nvPicPr>
        <p:blipFill>
          <a:blip r:embed="rId13" cstate="print"/>
          <a:stretch>
            <a:fillRect/>
          </a:stretch>
        </p:blipFill>
        <p:spPr bwMode="auto">
          <a:xfrm>
            <a:off x="3505199" y="4343401"/>
            <a:ext cx="2952750" cy="79295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xml"/><Relationship Id="rId5" Type="http://schemas.openxmlformats.org/officeDocument/2006/relationships/image" Target="../media/image2.png"/><Relationship Id="rId1" Type="http://schemas.microsoft.com/office/2007/relationships/media" Target="../media/media1.WAV"/><Relationship Id="rId2" Type="http://schemas.openxmlformats.org/officeDocument/2006/relationships/audio" Target="../media/media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2901"/>
            <a:ext cx="8077200" cy="1539000"/>
          </a:xfrm>
        </p:spPr>
        <p:txBody>
          <a:bodyPr>
            <a:normAutofit fontScale="90000"/>
          </a:bodyPr>
          <a:lstStyle/>
          <a:p>
            <a:r>
              <a:rPr lang="en-ZA" sz="2800" b="1" dirty="0" smtClean="0">
                <a:solidFill>
                  <a:srgbClr val="C00000"/>
                </a:solidFill>
                <a:latin typeface="Berlin Sans FB" pitchFamily="34" charset="0"/>
              </a:rPr>
              <a:t>The perceived role of Networking or Herding behaviour on the migration intentions and the Entrepreneurial Activity of African immigrants to South Africa</a:t>
            </a:r>
            <a:endParaRPr lang="en-ZA" sz="2800" dirty="0">
              <a:solidFill>
                <a:srgbClr val="C00000"/>
              </a:solidFill>
              <a:latin typeface="Berlin Sans FB" pitchFamily="34" charset="0"/>
            </a:endParaRPr>
          </a:p>
        </p:txBody>
      </p:sp>
      <p:sp>
        <p:nvSpPr>
          <p:cNvPr id="3" name="Subtitle 2"/>
          <p:cNvSpPr>
            <a:spLocks noGrp="1"/>
          </p:cNvSpPr>
          <p:nvPr>
            <p:ph type="subTitle" idx="1"/>
          </p:nvPr>
        </p:nvSpPr>
        <p:spPr>
          <a:xfrm>
            <a:off x="533400" y="1809750"/>
            <a:ext cx="8229600" cy="2647950"/>
          </a:xfrm>
        </p:spPr>
        <p:txBody>
          <a:bodyPr>
            <a:normAutofit fontScale="55000" lnSpcReduction="20000"/>
          </a:bodyPr>
          <a:lstStyle/>
          <a:p>
            <a:endParaRPr lang="en-US" sz="3600" dirty="0" smtClean="0">
              <a:latin typeface="Berlin Sans FB Demi" pitchFamily="34" charset="0"/>
              <a:cs typeface="Arial" pitchFamily="34" charset="0"/>
            </a:endParaRPr>
          </a:p>
          <a:p>
            <a:r>
              <a:rPr lang="en-US" sz="3600" dirty="0" smtClean="0">
                <a:latin typeface="Berlin Sans FB Demi" pitchFamily="34" charset="0"/>
                <a:cs typeface="Arial" pitchFamily="34" charset="0"/>
              </a:rPr>
              <a:t>Robertson Tengeh </a:t>
            </a:r>
          </a:p>
          <a:p>
            <a:endParaRPr lang="en-US" sz="2900" dirty="0" smtClean="0">
              <a:latin typeface="Berlin Sans FB Demi" pitchFamily="34" charset="0"/>
              <a:cs typeface="Arial" pitchFamily="34" charset="0"/>
            </a:endParaRPr>
          </a:p>
          <a:p>
            <a:r>
              <a:rPr lang="en-US" sz="3100" dirty="0" smtClean="0">
                <a:latin typeface="Berlin Sans FB Demi" pitchFamily="34" charset="0"/>
                <a:cs typeface="Arial" pitchFamily="34" charset="0"/>
              </a:rPr>
              <a:t>Faculty of Informatics &amp; Design</a:t>
            </a:r>
          </a:p>
          <a:p>
            <a:endParaRPr lang="en-US" sz="3100" dirty="0" smtClean="0">
              <a:latin typeface="Berlin Sans FB Demi" pitchFamily="34" charset="0"/>
              <a:cs typeface="Arial" pitchFamily="34" charset="0"/>
            </a:endParaRPr>
          </a:p>
          <a:p>
            <a:endParaRPr lang="en-US" sz="2900" dirty="0" smtClean="0">
              <a:latin typeface="Berlin Sans FB Demi" pitchFamily="34" charset="0"/>
              <a:cs typeface="Arial" pitchFamily="34" charset="0"/>
            </a:endParaRPr>
          </a:p>
          <a:p>
            <a:r>
              <a:rPr lang="en-CA" sz="2400" b="1" dirty="0" smtClean="0">
                <a:latin typeface="Berlin Sans FB" pitchFamily="34" charset="0"/>
              </a:rPr>
              <a:t>URBAN INFORMALITY AND MIGRANT ENTREPRENEURSHIP IN SOUTHERN AFRICAN CITIES</a:t>
            </a:r>
            <a:endParaRPr lang="en-ZA" sz="2400" dirty="0" smtClean="0">
              <a:latin typeface="Berlin Sans FB" pitchFamily="34" charset="0"/>
            </a:endParaRPr>
          </a:p>
          <a:p>
            <a:r>
              <a:rPr lang="en-CA" sz="2400" b="1" dirty="0" smtClean="0">
                <a:latin typeface="Berlin Sans FB" pitchFamily="34" charset="0"/>
              </a:rPr>
              <a:t> </a:t>
            </a:r>
            <a:endParaRPr lang="en-ZA" sz="2400" dirty="0" smtClean="0">
              <a:latin typeface="Berlin Sans FB" pitchFamily="34" charset="0"/>
            </a:endParaRPr>
          </a:p>
          <a:p>
            <a:r>
              <a:rPr lang="en-CA" sz="2400" b="1" dirty="0" smtClean="0">
                <a:latin typeface="Berlin Sans FB" pitchFamily="34" charset="0"/>
              </a:rPr>
              <a:t>10-11 February 2014</a:t>
            </a:r>
            <a:endParaRPr lang="en-ZA" sz="2400" dirty="0" smtClean="0">
              <a:latin typeface="Berlin Sans FB" pitchFamily="34" charset="0"/>
            </a:endParaRPr>
          </a:p>
          <a:p>
            <a:r>
              <a:rPr lang="en-CA" sz="2400" b="1" dirty="0" smtClean="0">
                <a:latin typeface="Berlin Sans FB" pitchFamily="34" charset="0"/>
              </a:rPr>
              <a:t>Breakwater Lodge, Cape Town</a:t>
            </a:r>
            <a:endParaRPr lang="en-ZA" sz="2400" dirty="0" smtClean="0">
              <a:latin typeface="Berlin Sans FB" pitchFamily="34" charset="0"/>
            </a:endParaRPr>
          </a:p>
          <a:p>
            <a:endParaRPr lang="en-US" sz="2900" dirty="0" smtClean="0">
              <a:latin typeface="Berlin Sans FB Demi"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D3990C3D-5EEC-4D7E-AEF3-C336B4B4090B}" type="slidenum">
              <a:rPr lang="en-US" smtClean="0"/>
              <a:pPr/>
              <a:t>1</a:t>
            </a:fld>
            <a:endParaRPr lang="en-US" dirty="0"/>
          </a:p>
        </p:txBody>
      </p:sp>
      <p:pic>
        <p:nvPicPr>
          <p:cNvPr id="5" name="~PP506.WAV">
            <a:hlinkClick r:id="" action="ppaction://media"/>
          </p:cNvPr>
          <p:cNvPicPr>
            <a:picLocks noRot="1" noChangeAspect="1"/>
          </p:cNvPicPr>
          <p:nvPr>
            <a:audioFile r:link="rId2"/>
            <p:extLst>
              <p:ext uri="{DAA4B4D4-6D71-4841-9C94-3DE7FCFB9230}">
                <p14:media xmlns:p14="http://schemas.microsoft.com/office/powerpoint/2010/main" r:embed="rId1"/>
              </p:ext>
            </p:extLst>
          </p:nvPr>
        </p:nvPicPr>
        <p:blipFill>
          <a:blip r:embed="rId5" cstate="print"/>
          <a:stretch>
            <a:fillRect/>
          </a:stretch>
        </p:blipFill>
        <p:spPr>
          <a:xfrm>
            <a:off x="8696325" y="4807744"/>
            <a:ext cx="304800" cy="228600"/>
          </a:xfrm>
          <a:prstGeom prst="rect">
            <a:avLst/>
          </a:prstGeom>
        </p:spPr>
      </p:pic>
    </p:spTree>
  </p:cSld>
  <p:clrMapOvr>
    <a:masterClrMapping/>
  </p:clrMapOvr>
  <p:transition xmlns:p14="http://schemas.microsoft.com/office/powerpoint/2010/main" advTm="4446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308371"/>
          </a:xfrm>
        </p:spPr>
        <p:txBody>
          <a:bodyPr>
            <a:noAutofit/>
          </a:bodyPr>
          <a:lstStyle/>
          <a:p>
            <a:r>
              <a:rPr lang="en-ZA" sz="3200" b="1" dirty="0" smtClean="0">
                <a:solidFill>
                  <a:srgbClr val="C00000"/>
                </a:solidFill>
                <a:latin typeface="Berlin Sans FB Demi" pitchFamily="34" charset="0"/>
              </a:rPr>
              <a:t>The Herd behaviour theory-</a:t>
            </a:r>
            <a:r>
              <a:rPr lang="en-US" sz="3200" b="1" dirty="0" smtClean="0">
                <a:solidFill>
                  <a:srgbClr val="C00000"/>
                </a:solidFill>
                <a:latin typeface="Berlin Sans FB Demi" pitchFamily="34" charset="0"/>
              </a:rPr>
              <a:t>Literature </a:t>
            </a:r>
            <a:endParaRPr lang="en-ZA" sz="3200" dirty="0">
              <a:solidFill>
                <a:srgbClr val="C00000"/>
              </a:solidFill>
            </a:endParaRPr>
          </a:p>
        </p:txBody>
      </p:sp>
      <p:sp>
        <p:nvSpPr>
          <p:cNvPr id="3" name="Content Placeholder 2"/>
          <p:cNvSpPr>
            <a:spLocks noGrp="1"/>
          </p:cNvSpPr>
          <p:nvPr>
            <p:ph idx="1"/>
          </p:nvPr>
        </p:nvSpPr>
        <p:spPr>
          <a:xfrm>
            <a:off x="457200" y="666750"/>
            <a:ext cx="8229600" cy="3927873"/>
          </a:xfrm>
        </p:spPr>
        <p:txBody>
          <a:bodyPr>
            <a:normAutofit/>
          </a:bodyPr>
          <a:lstStyle/>
          <a:p>
            <a:r>
              <a:rPr lang="en-ZA" sz="2000" dirty="0" smtClean="0"/>
              <a:t> Herd behaviour describes how individuals in a group can act together without a planned direction.</a:t>
            </a:r>
          </a:p>
          <a:p>
            <a:pPr>
              <a:buNone/>
            </a:pPr>
            <a:endParaRPr lang="en-ZA" sz="2000" dirty="0" smtClean="0"/>
          </a:p>
          <a:p>
            <a:r>
              <a:rPr lang="en-ZA" sz="2000" dirty="0" smtClean="0"/>
              <a:t>According to Bauer et al. (2002), the argument that underpins  of the herd behaviour hypothesis is relatively different from that which underpins network externalities.</a:t>
            </a:r>
          </a:p>
          <a:p>
            <a:pPr>
              <a:buNone/>
            </a:pPr>
            <a:endParaRPr lang="en-ZA" sz="2000" dirty="0" smtClean="0"/>
          </a:p>
          <a:p>
            <a:r>
              <a:rPr lang="en-ZA" sz="2000" dirty="0" smtClean="0"/>
              <a:t>Herd behaviour implies that new immigrants go to where they have observed previous generations  go to, because all these others who went before most probably have information that the latter do not have According to Bauer et al. (2002).</a:t>
            </a:r>
            <a:endParaRPr lang="en-ZA" sz="2000" dirty="0"/>
          </a:p>
        </p:txBody>
      </p:sp>
      <p:sp>
        <p:nvSpPr>
          <p:cNvPr id="4" name="Slide Number Placeholder 3"/>
          <p:cNvSpPr>
            <a:spLocks noGrp="1"/>
          </p:cNvSpPr>
          <p:nvPr>
            <p:ph type="sldNum" sz="quarter" idx="12"/>
          </p:nvPr>
        </p:nvSpPr>
        <p:spPr/>
        <p:txBody>
          <a:bodyPr/>
          <a:lstStyle/>
          <a:p>
            <a:fld id="{D3990C3D-5EEC-4D7E-AEF3-C336B4B4090B}" type="slidenum">
              <a:rPr lang="en-US" smtClean="0"/>
              <a:pPr/>
              <a:t>10</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384571"/>
          </a:xfrm>
        </p:spPr>
        <p:txBody>
          <a:bodyPr>
            <a:normAutofit fontScale="90000"/>
          </a:bodyPr>
          <a:lstStyle/>
          <a:p>
            <a:r>
              <a:rPr lang="en-ZA" dirty="0" smtClean="0">
                <a:solidFill>
                  <a:srgbClr val="C00000"/>
                </a:solidFill>
                <a:latin typeface="Berlin Sans FB" pitchFamily="34" charset="0"/>
              </a:rPr>
              <a:t>Assumptions</a:t>
            </a:r>
            <a:endParaRPr lang="en-ZA" dirty="0">
              <a:solidFill>
                <a:srgbClr val="C00000"/>
              </a:solidFill>
              <a:latin typeface="Berlin Sans FB" pitchFamily="34" charset="0"/>
            </a:endParaRPr>
          </a:p>
        </p:txBody>
      </p:sp>
      <p:sp>
        <p:nvSpPr>
          <p:cNvPr id="3" name="Content Placeholder 2"/>
          <p:cNvSpPr>
            <a:spLocks noGrp="1"/>
          </p:cNvSpPr>
          <p:nvPr>
            <p:ph idx="1"/>
          </p:nvPr>
        </p:nvSpPr>
        <p:spPr>
          <a:xfrm>
            <a:off x="457200" y="971550"/>
            <a:ext cx="8229600" cy="3623073"/>
          </a:xfrm>
        </p:spPr>
        <p:txBody>
          <a:bodyPr>
            <a:normAutofit fontScale="70000" lnSpcReduction="20000"/>
          </a:bodyPr>
          <a:lstStyle/>
          <a:p>
            <a:r>
              <a:rPr lang="en-ZA" dirty="0" smtClean="0"/>
              <a:t>This study assumes that the ultimate goal of networking is to place oneself in close proximity (real or virtual) to others, such that one may benefit from the perceived pool of resources generated by those belonging to the group. </a:t>
            </a:r>
          </a:p>
          <a:p>
            <a:pPr>
              <a:buNone/>
            </a:pPr>
            <a:endParaRPr lang="en-ZA" dirty="0" smtClean="0"/>
          </a:p>
          <a:p>
            <a:r>
              <a:rPr lang="en-ZA" dirty="0" smtClean="0"/>
              <a:t>For the new immigrants, having “perfect information” for initial decision making becomes a prerogative. </a:t>
            </a:r>
          </a:p>
          <a:p>
            <a:pPr>
              <a:buNone/>
            </a:pPr>
            <a:endParaRPr lang="en-ZA" dirty="0" smtClean="0"/>
          </a:p>
          <a:p>
            <a:r>
              <a:rPr lang="en-ZA" dirty="0" smtClean="0"/>
              <a:t>For the purpose of this study we limit the benefits of networking to information that guides (or motivates) immigrants in making critical decisions and that they perceive the information to be perfect given that it is based on the experiences of established immigrants.  </a:t>
            </a:r>
            <a:endParaRPr lang="en-ZA" dirty="0"/>
          </a:p>
        </p:txBody>
      </p:sp>
      <p:sp>
        <p:nvSpPr>
          <p:cNvPr id="4" name="Slide Number Placeholder 3"/>
          <p:cNvSpPr>
            <a:spLocks noGrp="1"/>
          </p:cNvSpPr>
          <p:nvPr>
            <p:ph type="sldNum" sz="quarter" idx="12"/>
          </p:nvPr>
        </p:nvSpPr>
        <p:spPr/>
        <p:txBody>
          <a:bodyPr/>
          <a:lstStyle/>
          <a:p>
            <a:fld id="{D3990C3D-5EEC-4D7E-AEF3-C336B4B4090B}" type="slidenum">
              <a:rPr lang="en-US" smtClean="0"/>
              <a:pPr/>
              <a:t>11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13171"/>
          </a:xfrm>
        </p:spPr>
        <p:txBody>
          <a:bodyPr>
            <a:normAutofit fontScale="90000"/>
          </a:bodyPr>
          <a:lstStyle/>
          <a:p>
            <a:r>
              <a:rPr lang="en-US" sz="3600" b="1" dirty="0" smtClean="0">
                <a:solidFill>
                  <a:srgbClr val="C00000"/>
                </a:solidFill>
                <a:latin typeface="Berlin Sans FB Demi" pitchFamily="34" charset="0"/>
              </a:rPr>
              <a:t>Method</a:t>
            </a:r>
            <a:endParaRPr lang="en-ZA" sz="3600" dirty="0">
              <a:solidFill>
                <a:srgbClr val="C00000"/>
              </a:solidFill>
            </a:endParaRPr>
          </a:p>
        </p:txBody>
      </p:sp>
      <p:sp>
        <p:nvSpPr>
          <p:cNvPr id="3" name="Content Placeholder 2"/>
          <p:cNvSpPr>
            <a:spLocks noGrp="1"/>
          </p:cNvSpPr>
          <p:nvPr>
            <p:ph idx="1"/>
          </p:nvPr>
        </p:nvSpPr>
        <p:spPr/>
        <p:txBody>
          <a:bodyPr>
            <a:normAutofit fontScale="47500" lnSpcReduction="20000"/>
          </a:bodyPr>
          <a:lstStyle/>
          <a:p>
            <a:pPr>
              <a:buFont typeface="Wingdings" pitchFamily="2" charset="2"/>
              <a:buChar char="v"/>
            </a:pPr>
            <a:r>
              <a:rPr lang="en-ZA" sz="3500" b="1" dirty="0" smtClean="0">
                <a:latin typeface="Berlin Sans FB Demi" pitchFamily="34" charset="0"/>
              </a:rPr>
              <a:t> </a:t>
            </a:r>
            <a:r>
              <a:rPr lang="en-ZA" sz="3600" b="1" dirty="0" smtClean="0">
                <a:latin typeface="Berlin Sans FB Demi" pitchFamily="34" charset="0"/>
              </a:rPr>
              <a:t> </a:t>
            </a:r>
            <a:r>
              <a:rPr lang="en-ZA" sz="3500" b="1" dirty="0" smtClean="0">
                <a:latin typeface="Berlin Sans FB Demi" pitchFamily="34" charset="0"/>
              </a:rPr>
              <a:t>   </a:t>
            </a:r>
            <a:r>
              <a:rPr lang="en-ZA" sz="3800" b="1" dirty="0" smtClean="0">
                <a:latin typeface="+mj-lt"/>
              </a:rPr>
              <a:t>Triangulation of 3 methods</a:t>
            </a:r>
          </a:p>
          <a:p>
            <a:pPr>
              <a:buNone/>
            </a:pPr>
            <a:endParaRPr lang="en-ZA" sz="3800" b="1" dirty="0" smtClean="0">
              <a:latin typeface="+mj-lt"/>
            </a:endParaRPr>
          </a:p>
          <a:p>
            <a:pPr lvl="1">
              <a:buFont typeface="Wingdings" pitchFamily="2" charset="2"/>
              <a:buChar char="v"/>
            </a:pPr>
            <a:r>
              <a:rPr lang="en-ZA" sz="3800" b="1" dirty="0" smtClean="0">
                <a:latin typeface="+mj-lt"/>
              </a:rPr>
              <a:t>Sampling frame</a:t>
            </a:r>
          </a:p>
          <a:p>
            <a:pPr>
              <a:buNone/>
            </a:pPr>
            <a:endParaRPr lang="en-ZA" sz="3800" b="1" dirty="0" smtClean="0">
              <a:latin typeface="+mj-lt"/>
            </a:endParaRPr>
          </a:p>
          <a:p>
            <a:pPr lvl="1">
              <a:buFont typeface="Wingdings" pitchFamily="2" charset="2"/>
              <a:buChar char="v"/>
            </a:pPr>
            <a:r>
              <a:rPr lang="en-ZA" sz="3800" b="1" dirty="0" smtClean="0">
                <a:latin typeface="+mj-lt"/>
              </a:rPr>
              <a:t> A sample of 135  </a:t>
            </a:r>
          </a:p>
          <a:p>
            <a:pPr lvl="1">
              <a:buNone/>
            </a:pPr>
            <a:endParaRPr lang="en-ZA" sz="3800" b="1" dirty="0" smtClean="0">
              <a:latin typeface="+mj-lt"/>
            </a:endParaRPr>
          </a:p>
          <a:p>
            <a:pPr lvl="1">
              <a:buFont typeface="Wingdings" pitchFamily="2" charset="2"/>
              <a:buChar char="v"/>
            </a:pPr>
            <a:r>
              <a:rPr lang="en-ZA" sz="3800" b="1" dirty="0" smtClean="0">
                <a:latin typeface="+mj-lt"/>
              </a:rPr>
              <a:t> Cross tabulations were conducted</a:t>
            </a:r>
          </a:p>
          <a:p>
            <a:pPr lvl="1">
              <a:buNone/>
            </a:pPr>
            <a:endParaRPr lang="en-ZA" sz="3800" b="1" dirty="0" smtClean="0">
              <a:latin typeface="+mj-lt"/>
            </a:endParaRPr>
          </a:p>
          <a:p>
            <a:pPr lvl="1">
              <a:buFont typeface="Wingdings" pitchFamily="2" charset="2"/>
              <a:buChar char="v"/>
            </a:pPr>
            <a:r>
              <a:rPr lang="en-ZA" sz="3800" b="1" dirty="0" smtClean="0">
                <a:latin typeface="+mj-lt"/>
              </a:rPr>
              <a:t>Chi-square test done</a:t>
            </a:r>
          </a:p>
          <a:p>
            <a:pPr lvl="1">
              <a:buFont typeface="Wingdings" pitchFamily="2" charset="2"/>
              <a:buChar char="v"/>
            </a:pPr>
            <a:endParaRPr lang="en-ZA" sz="2400" b="1" dirty="0" smtClean="0">
              <a:latin typeface="Berlin Sans FB Demi" pitchFamily="34" charset="0"/>
            </a:endParaRPr>
          </a:p>
          <a:p>
            <a:pPr>
              <a:buNone/>
            </a:pPr>
            <a:r>
              <a:rPr lang="en-ZA" sz="3500" b="1" dirty="0" smtClean="0">
                <a:latin typeface="Berlin Sans FB Demi" pitchFamily="34" charset="0"/>
              </a:rPr>
              <a:t>         </a:t>
            </a:r>
          </a:p>
          <a:p>
            <a:pPr>
              <a:buNone/>
            </a:pPr>
            <a:r>
              <a:rPr lang="en-ZA" sz="3500" b="1" dirty="0" smtClean="0">
                <a:latin typeface="Berlin Sans FB Demi" pitchFamily="34" charset="0"/>
              </a:rPr>
              <a:t>       </a:t>
            </a:r>
          </a:p>
          <a:p>
            <a:pPr>
              <a:buNone/>
            </a:pPr>
            <a:endParaRPr lang="en-ZA" b="1" dirty="0" smtClean="0"/>
          </a:p>
          <a:p>
            <a:endParaRPr lang="en-ZA" b="1" dirty="0"/>
          </a:p>
        </p:txBody>
      </p:sp>
      <p:sp>
        <p:nvSpPr>
          <p:cNvPr id="4" name="Slide Number Placeholder 3"/>
          <p:cNvSpPr>
            <a:spLocks noGrp="1"/>
          </p:cNvSpPr>
          <p:nvPr>
            <p:ph type="sldNum" sz="quarter" idx="12"/>
          </p:nvPr>
        </p:nvSpPr>
        <p:spPr/>
        <p:txBody>
          <a:bodyPr/>
          <a:lstStyle/>
          <a:p>
            <a:fld id="{D3990C3D-5EEC-4D7E-AEF3-C336B4B4090B}" type="slidenum">
              <a:rPr lang="en-US" smtClean="0"/>
              <a:pPr/>
              <a:t>12</a:t>
            </a:fld>
            <a:endParaRPr lang="en-US" dirty="0"/>
          </a:p>
        </p:txBody>
      </p:sp>
    </p:spTree>
  </p:cSld>
  <p:clrMapOvr>
    <a:masterClrMapping/>
  </p:clrMapOvr>
  <p:transition xmlns:p14="http://schemas.microsoft.com/office/powerpoint/2010/main" advTm="66332"/>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60771"/>
          </a:xfrm>
        </p:spPr>
        <p:txBody>
          <a:bodyPr>
            <a:normAutofit fontScale="90000"/>
          </a:bodyPr>
          <a:lstStyle/>
          <a:p>
            <a:r>
              <a:rPr lang="en-ZA" dirty="0" smtClean="0">
                <a:solidFill>
                  <a:srgbClr val="C00000"/>
                </a:solidFill>
                <a:latin typeface="Berlin Sans FB" pitchFamily="34" charset="0"/>
              </a:rPr>
              <a:t>Results</a:t>
            </a:r>
            <a:endParaRPr lang="en-ZA" dirty="0">
              <a:solidFill>
                <a:srgbClr val="C00000"/>
              </a:solidFill>
              <a:latin typeface="Berlin Sans FB" pitchFamily="34" charset="0"/>
            </a:endParaRPr>
          </a:p>
        </p:txBody>
      </p:sp>
      <p:sp>
        <p:nvSpPr>
          <p:cNvPr id="3" name="Content Placeholder 2"/>
          <p:cNvSpPr>
            <a:spLocks noGrp="1"/>
          </p:cNvSpPr>
          <p:nvPr>
            <p:ph idx="1"/>
          </p:nvPr>
        </p:nvSpPr>
        <p:spPr>
          <a:xfrm>
            <a:off x="457200" y="742950"/>
            <a:ext cx="8229600" cy="3851673"/>
          </a:xfrm>
        </p:spPr>
        <p:txBody>
          <a:bodyPr>
            <a:normAutofit fontScale="77500" lnSpcReduction="20000"/>
          </a:bodyPr>
          <a:lstStyle/>
          <a:p>
            <a:r>
              <a:rPr lang="en-ZA" sz="3100" dirty="0" smtClean="0"/>
              <a:t>It was deduced that no-one in particular encouraged or motivated the participants to immigrate to South Africa.</a:t>
            </a:r>
          </a:p>
          <a:p>
            <a:endParaRPr lang="en-ZA" dirty="0" smtClean="0"/>
          </a:p>
          <a:p>
            <a:pPr lvl="1"/>
            <a:r>
              <a:rPr lang="en-ZA" dirty="0" smtClean="0"/>
              <a:t> The results of cross tabulation indicated that the influence of networks varied from one ethnic group to another. </a:t>
            </a:r>
          </a:p>
          <a:p>
            <a:endParaRPr lang="en-ZA" dirty="0" smtClean="0"/>
          </a:p>
          <a:p>
            <a:r>
              <a:rPr lang="en-ZA" sz="3100" dirty="0" smtClean="0"/>
              <a:t>It was deduced that no-one in particular encouraged participants to start their own businesses (current line of business)  or where to locate the business(75%). </a:t>
            </a:r>
          </a:p>
          <a:p>
            <a:pPr lvl="1"/>
            <a:r>
              <a:rPr lang="en-ZA" sz="3100" dirty="0" smtClean="0"/>
              <a:t>However, a considerable proportion noted the influence of friends(50.3%).</a:t>
            </a:r>
            <a:endParaRPr lang="en-ZA" sz="3100" dirty="0"/>
          </a:p>
        </p:txBody>
      </p:sp>
      <p:sp>
        <p:nvSpPr>
          <p:cNvPr id="4" name="Slide Number Placeholder 3"/>
          <p:cNvSpPr>
            <a:spLocks noGrp="1"/>
          </p:cNvSpPr>
          <p:nvPr>
            <p:ph type="sldNum" sz="quarter" idx="12"/>
          </p:nvPr>
        </p:nvSpPr>
        <p:spPr/>
        <p:txBody>
          <a:bodyPr/>
          <a:lstStyle/>
          <a:p>
            <a:fld id="{D3990C3D-5EEC-4D7E-AEF3-C336B4B4090B}" type="slidenum">
              <a:rPr lang="en-US" smtClean="0"/>
              <a:pPr/>
              <a:t>13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latin typeface="Berlin Sans FB Demi" pitchFamily="34" charset="0"/>
              </a:rPr>
              <a:t>Conclusions</a:t>
            </a:r>
            <a:endParaRPr lang="en-ZA" sz="3600" dirty="0">
              <a:solidFill>
                <a:srgbClr val="C00000"/>
              </a:solidFill>
            </a:endParaRPr>
          </a:p>
        </p:txBody>
      </p:sp>
      <p:sp>
        <p:nvSpPr>
          <p:cNvPr id="4" name="Subtitle 2"/>
          <p:cNvSpPr>
            <a:spLocks noGrp="1"/>
          </p:cNvSpPr>
          <p:nvPr>
            <p:ph idx="1"/>
          </p:nvPr>
        </p:nvSpPr>
        <p:spPr>
          <a:xfrm>
            <a:off x="457200" y="1028700"/>
            <a:ext cx="8229600" cy="3714750"/>
          </a:xfrm>
        </p:spPr>
        <p:txBody>
          <a:bodyPr>
            <a:normAutofit/>
          </a:bodyPr>
          <a:lstStyle/>
          <a:p>
            <a:pPr>
              <a:buFont typeface="Wingdings" pitchFamily="2" charset="2"/>
              <a:buChar char="v"/>
            </a:pPr>
            <a:r>
              <a:rPr lang="en-ZA" sz="2400" dirty="0" smtClean="0">
                <a:latin typeface="Berlin Sans FB Demi" pitchFamily="34" charset="0"/>
                <a:cs typeface="Arial" pitchFamily="34" charset="0"/>
              </a:rPr>
              <a:t> </a:t>
            </a:r>
            <a:r>
              <a:rPr lang="en-ZA" sz="2400" dirty="0" smtClean="0">
                <a:latin typeface="+mj-lt"/>
                <a:cs typeface="Arial" pitchFamily="34" charset="0"/>
              </a:rPr>
              <a:t>Although, the literature on migration emphasizes the “invisible hand” of networks on  in explaining migration decisions and clustering in general, one may argue that herding behaviour plays a significant role and at times complement the former as this may be the case with the African immigrants under study.  </a:t>
            </a:r>
            <a:endParaRPr lang="en-US" sz="2400" dirty="0" smtClean="0">
              <a:latin typeface="+mj-lt"/>
              <a:cs typeface="Arial" pitchFamily="34" charset="0"/>
            </a:endParaRPr>
          </a:p>
          <a:p>
            <a:pPr marL="457200" indent="-457200">
              <a:buFont typeface="Wingdings" pitchFamily="2" charset="2"/>
              <a:buChar char="v"/>
            </a:pPr>
            <a:endParaRPr lang="en-ZA" dirty="0" smtClean="0">
              <a:latin typeface="Berlin Sans FB Demi" pitchFamily="34" charset="0"/>
              <a:cs typeface="Arial" pitchFamily="34" charset="0"/>
            </a:endParaRPr>
          </a:p>
          <a:p>
            <a:pPr marL="457200" indent="-457200">
              <a:buNone/>
            </a:pPr>
            <a:endParaRPr lang="en-ZA" dirty="0" smtClean="0">
              <a:latin typeface="Berlin Sans FB Demi" pitchFamily="34" charset="0"/>
              <a:cs typeface="Arial" pitchFamily="34" charset="0"/>
            </a:endParaRPr>
          </a:p>
        </p:txBody>
      </p:sp>
      <p:sp>
        <p:nvSpPr>
          <p:cNvPr id="5" name="Slide Number Placeholder 4"/>
          <p:cNvSpPr>
            <a:spLocks noGrp="1"/>
          </p:cNvSpPr>
          <p:nvPr>
            <p:ph type="sldNum" sz="quarter" idx="12"/>
          </p:nvPr>
        </p:nvSpPr>
        <p:spPr/>
        <p:txBody>
          <a:bodyPr/>
          <a:lstStyle/>
          <a:p>
            <a:fld id="{D3990C3D-5EEC-4D7E-AEF3-C336B4B4090B}" type="slidenum">
              <a:rPr lang="en-US" smtClean="0"/>
              <a:pPr/>
              <a:t>14</a:t>
            </a:fld>
            <a:endParaRPr lang="en-US" dirty="0"/>
          </a:p>
        </p:txBody>
      </p:sp>
    </p:spTree>
  </p:cSld>
  <p:clrMapOvr>
    <a:masterClrMapping/>
  </p:clrMapOvr>
  <p:transition xmlns:p14="http://schemas.microsoft.com/office/powerpoint/2010/main" advTm="41746"/>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943100"/>
            <a:ext cx="6400800" cy="1314450"/>
          </a:xfrm>
        </p:spPr>
        <p:txBody>
          <a:bodyPr>
            <a:normAutofit lnSpcReduction="10000"/>
          </a:bodyPr>
          <a:lstStyle/>
          <a:p>
            <a:pPr algn="ctr"/>
            <a:r>
              <a:rPr lang="en-AU" sz="8800" b="1" dirty="0" smtClean="0">
                <a:solidFill>
                  <a:srgbClr val="C00000"/>
                </a:solidFill>
                <a:latin typeface="Berlin Sans FB" pitchFamily="34" charset="0"/>
              </a:rPr>
              <a:t>Thank you</a:t>
            </a:r>
            <a:endParaRPr lang="en-AU" sz="8800" b="1" dirty="0">
              <a:solidFill>
                <a:srgbClr val="C00000"/>
              </a:solidFill>
              <a:latin typeface="Berlin Sans FB" pitchFamily="34" charset="0"/>
            </a:endParaRPr>
          </a:p>
        </p:txBody>
      </p:sp>
      <p:sp>
        <p:nvSpPr>
          <p:cNvPr id="4" name="Slide Number Placeholder 3"/>
          <p:cNvSpPr>
            <a:spLocks noGrp="1"/>
          </p:cNvSpPr>
          <p:nvPr>
            <p:ph type="sldNum" sz="quarter" idx="12"/>
          </p:nvPr>
        </p:nvSpPr>
        <p:spPr/>
        <p:txBody>
          <a:bodyPr/>
          <a:lstStyle/>
          <a:p>
            <a:fld id="{D3990C3D-5EEC-4D7E-AEF3-C336B4B4090B}" type="slidenum">
              <a:rPr lang="en-US" smtClean="0"/>
              <a:pPr/>
              <a:t>15</a:t>
            </a:fld>
            <a:endParaRPr lang="en-US" dirty="0"/>
          </a:p>
        </p:txBody>
      </p:sp>
    </p:spTree>
  </p:cSld>
  <p:clrMapOvr>
    <a:masterClrMapping/>
  </p:clrMapOvr>
  <p:transition xmlns:p14="http://schemas.microsoft.com/office/powerpoint/2010/main" advTm="6942"/>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708422"/>
          </a:xfrm>
        </p:spPr>
        <p:txBody>
          <a:bodyPr>
            <a:normAutofit/>
          </a:bodyPr>
          <a:lstStyle/>
          <a:p>
            <a:r>
              <a:rPr lang="en-ZA" sz="3600" b="1" dirty="0" smtClean="0">
                <a:solidFill>
                  <a:srgbClr val="C00000"/>
                </a:solidFill>
                <a:latin typeface="Berlin Sans FB Demi" pitchFamily="34" charset="0"/>
              </a:rPr>
              <a:t>Outline</a:t>
            </a:r>
            <a:endParaRPr lang="en-ZA" sz="3600" b="1" dirty="0">
              <a:solidFill>
                <a:srgbClr val="C00000"/>
              </a:solidFill>
              <a:latin typeface="Berlin Sans FB Demi" pitchFamily="34" charset="0"/>
            </a:endParaRPr>
          </a:p>
        </p:txBody>
      </p:sp>
      <p:sp>
        <p:nvSpPr>
          <p:cNvPr id="3" name="Content Placeholder 2"/>
          <p:cNvSpPr>
            <a:spLocks noGrp="1"/>
          </p:cNvSpPr>
          <p:nvPr>
            <p:ph idx="1"/>
          </p:nvPr>
        </p:nvSpPr>
        <p:spPr>
          <a:xfrm>
            <a:off x="457200" y="971551"/>
            <a:ext cx="8229600" cy="3765599"/>
          </a:xfrm>
        </p:spPr>
        <p:txBody>
          <a:bodyPr>
            <a:normAutofit/>
          </a:bodyPr>
          <a:lstStyle/>
          <a:p>
            <a:pPr>
              <a:buFont typeface="Wingdings" pitchFamily="2" charset="2"/>
              <a:buChar char="v"/>
            </a:pPr>
            <a:r>
              <a:rPr lang="en-ZA" sz="3200" b="1" dirty="0" smtClean="0">
                <a:latin typeface="Berlin Sans FB Demi" pitchFamily="34" charset="0"/>
              </a:rPr>
              <a:t>  Introduction</a:t>
            </a:r>
          </a:p>
          <a:p>
            <a:pPr>
              <a:buFont typeface="Wingdings" pitchFamily="2" charset="2"/>
              <a:buChar char="v"/>
            </a:pPr>
            <a:r>
              <a:rPr lang="en-ZA" sz="3200" b="1" dirty="0" smtClean="0">
                <a:latin typeface="Berlin Sans FB Demi" pitchFamily="34" charset="0"/>
              </a:rPr>
              <a:t>  Research questions</a:t>
            </a:r>
          </a:p>
          <a:p>
            <a:pPr>
              <a:buFont typeface="Wingdings" pitchFamily="2" charset="2"/>
              <a:buChar char="v"/>
            </a:pPr>
            <a:r>
              <a:rPr lang="en-US" sz="3200" b="1" dirty="0" smtClean="0">
                <a:latin typeface="Berlin Sans FB Demi" pitchFamily="34" charset="0"/>
              </a:rPr>
              <a:t>  Literature review</a:t>
            </a:r>
          </a:p>
          <a:p>
            <a:pPr>
              <a:buFont typeface="Wingdings" pitchFamily="2" charset="2"/>
              <a:buChar char="v"/>
            </a:pPr>
            <a:r>
              <a:rPr lang="en-US" b="1" dirty="0" smtClean="0">
                <a:latin typeface="Berlin Sans FB Demi" pitchFamily="34" charset="0"/>
              </a:rPr>
              <a:t>  Methods</a:t>
            </a:r>
            <a:r>
              <a:rPr lang="en-US" sz="2400" b="1" dirty="0" smtClean="0">
                <a:latin typeface="Berlin Sans FB Demi" pitchFamily="34" charset="0"/>
              </a:rPr>
              <a:t> </a:t>
            </a:r>
          </a:p>
          <a:p>
            <a:pPr>
              <a:buFont typeface="Wingdings" pitchFamily="2" charset="2"/>
              <a:buChar char="v"/>
            </a:pPr>
            <a:r>
              <a:rPr lang="en-US" sz="3200" b="1" dirty="0" smtClean="0">
                <a:latin typeface="Berlin Sans FB Demi" pitchFamily="34" charset="0"/>
              </a:rPr>
              <a:t>  Results</a:t>
            </a:r>
          </a:p>
          <a:p>
            <a:pPr>
              <a:buFont typeface="Wingdings" pitchFamily="2" charset="2"/>
              <a:buChar char="v"/>
            </a:pPr>
            <a:r>
              <a:rPr lang="en-US" sz="3200" b="1" dirty="0" smtClean="0">
                <a:latin typeface="Berlin Sans FB Demi" pitchFamily="34" charset="0"/>
              </a:rPr>
              <a:t>  Conclusions</a:t>
            </a:r>
          </a:p>
          <a:p>
            <a:pPr>
              <a:buNone/>
            </a:pPr>
            <a:endParaRPr lang="en-US" sz="3200" b="1" dirty="0" smtClean="0">
              <a:latin typeface="Berlin Sans FB Demi" pitchFamily="34" charset="0"/>
            </a:endParaRPr>
          </a:p>
          <a:p>
            <a:pPr>
              <a:buNone/>
            </a:pPr>
            <a:endParaRPr lang="en-US" sz="3200" b="1" dirty="0" smtClean="0">
              <a:latin typeface="Berlin Sans FB Demi" pitchFamily="34" charset="0"/>
            </a:endParaRPr>
          </a:p>
          <a:p>
            <a:pPr>
              <a:buFont typeface="Wingdings" pitchFamily="2" charset="2"/>
              <a:buChar char="v"/>
            </a:pPr>
            <a:endParaRPr lang="en-US" sz="3200" b="1" dirty="0" smtClean="0">
              <a:latin typeface="Berlin Sans FB Demi" pitchFamily="34" charset="0"/>
            </a:endParaRPr>
          </a:p>
          <a:p>
            <a:pPr>
              <a:buNone/>
            </a:pPr>
            <a:endParaRPr lang="en-ZA" sz="3200" b="1" dirty="0"/>
          </a:p>
        </p:txBody>
      </p:sp>
      <p:sp>
        <p:nvSpPr>
          <p:cNvPr id="4" name="Slide Number Placeholder 3"/>
          <p:cNvSpPr>
            <a:spLocks noGrp="1"/>
          </p:cNvSpPr>
          <p:nvPr>
            <p:ph type="sldNum" sz="quarter" idx="12"/>
          </p:nvPr>
        </p:nvSpPr>
        <p:spPr/>
        <p:txBody>
          <a:bodyPr/>
          <a:lstStyle/>
          <a:p>
            <a:fld id="{D3990C3D-5EEC-4D7E-AEF3-C336B4B4090B}" type="slidenum">
              <a:rPr lang="en-US" smtClean="0"/>
              <a:pPr/>
              <a:t>2</a:t>
            </a:fld>
            <a:endParaRPr lang="en-US" dirty="0"/>
          </a:p>
        </p:txBody>
      </p:sp>
    </p:spTree>
  </p:cSld>
  <p:clrMapOvr>
    <a:masterClrMapping/>
  </p:clrMapOvr>
  <p:transition xmlns:p14="http://schemas.microsoft.com/office/powerpoint/2010/main" advTm="24445"/>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05978"/>
            <a:ext cx="8229600" cy="384572"/>
          </a:xfrm>
        </p:spPr>
        <p:txBody>
          <a:bodyPr>
            <a:normAutofit fontScale="90000"/>
          </a:bodyPr>
          <a:lstStyle/>
          <a:p>
            <a:r>
              <a:rPr lang="en-ZA" sz="4400" dirty="0" smtClean="0">
                <a:solidFill>
                  <a:srgbClr val="C00000"/>
                </a:solidFill>
                <a:latin typeface="Berlin Sans FB Demi" pitchFamily="34" charset="0"/>
              </a:rPr>
              <a:t>Introduction</a:t>
            </a:r>
            <a:endParaRPr lang="en-US" dirty="0">
              <a:solidFill>
                <a:srgbClr val="C00000"/>
              </a:solidFill>
            </a:endParaRPr>
          </a:p>
        </p:txBody>
      </p:sp>
      <p:sp>
        <p:nvSpPr>
          <p:cNvPr id="3" name="Content Placeholder 2"/>
          <p:cNvSpPr>
            <a:spLocks noGrp="1"/>
          </p:cNvSpPr>
          <p:nvPr>
            <p:ph sz="half" idx="2"/>
          </p:nvPr>
        </p:nvSpPr>
        <p:spPr>
          <a:xfrm>
            <a:off x="1371600" y="3486150"/>
            <a:ext cx="7067400" cy="917972"/>
          </a:xfrm>
        </p:spPr>
        <p:txBody>
          <a:bodyPr>
            <a:normAutofit lnSpcReduction="10000"/>
          </a:bodyPr>
          <a:lstStyle/>
          <a:p>
            <a:pPr>
              <a:buFont typeface="Wingdings" pitchFamily="2" charset="2"/>
              <a:buChar char="v"/>
            </a:pPr>
            <a:r>
              <a:rPr lang="en-ZA" sz="3000" b="1" dirty="0" smtClean="0">
                <a:latin typeface="Berlin Sans FB Demi" pitchFamily="34" charset="0"/>
              </a:rPr>
              <a:t>Increase in the number of migrants to South Africa </a:t>
            </a:r>
          </a:p>
          <a:p>
            <a:pPr>
              <a:buNone/>
            </a:pPr>
            <a:endParaRPr lang="en-ZA" sz="3000" b="1" dirty="0" smtClean="0">
              <a:latin typeface="Berlin Sans FB Demi" pitchFamily="34" charset="0"/>
            </a:endParaRPr>
          </a:p>
          <a:p>
            <a:pPr>
              <a:buNone/>
            </a:pPr>
            <a:endParaRPr lang="en-ZA" sz="3000" b="1" dirty="0" smtClean="0">
              <a:latin typeface="Berlin Sans FB Demi" pitchFamily="34" charset="0"/>
            </a:endParaRPr>
          </a:p>
          <a:p>
            <a:pPr>
              <a:buNone/>
            </a:pPr>
            <a:endParaRPr lang="en-US" sz="3000" b="1" dirty="0" smtClean="0">
              <a:latin typeface="Berlin Sans FB Demi" pitchFamily="34" charset="0"/>
            </a:endParaRPr>
          </a:p>
          <a:p>
            <a:pPr>
              <a:buFont typeface="Wingdings" pitchFamily="2" charset="2"/>
              <a:buChar char="v"/>
            </a:pPr>
            <a:endParaRPr lang="en-US" sz="3000" dirty="0"/>
          </a:p>
        </p:txBody>
      </p:sp>
      <p:sp>
        <p:nvSpPr>
          <p:cNvPr id="4" name="Slide Number Placeholder 3"/>
          <p:cNvSpPr>
            <a:spLocks noGrp="1"/>
          </p:cNvSpPr>
          <p:nvPr>
            <p:ph type="sldNum" sz="quarter" idx="12"/>
          </p:nvPr>
        </p:nvSpPr>
        <p:spPr/>
        <p:txBody>
          <a:bodyPr/>
          <a:lstStyle/>
          <a:p>
            <a:fld id="{D3990C3D-5EEC-4D7E-AEF3-C336B4B4090B}" type="slidenum">
              <a:rPr lang="en-US" smtClean="0"/>
              <a:pPr/>
              <a:t>3</a:t>
            </a:fld>
            <a:endParaRPr lang="en-US" dirty="0"/>
          </a:p>
        </p:txBody>
      </p:sp>
      <p:pic>
        <p:nvPicPr>
          <p:cNvPr id="7" name="Picture 2"/>
          <p:cNvPicPr>
            <a:picLocks noGrp="1" noChangeAspect="1" noChangeArrowheads="1"/>
          </p:cNvPicPr>
          <p:nvPr>
            <p:ph sz="half" idx="1"/>
          </p:nvPr>
        </p:nvPicPr>
        <p:blipFill>
          <a:blip r:embed="rId3" cstate="print"/>
          <a:srcRect/>
          <a:stretch>
            <a:fillRect/>
          </a:stretch>
        </p:blipFill>
        <p:spPr bwMode="auto">
          <a:xfrm>
            <a:off x="1295400" y="819150"/>
            <a:ext cx="7467600" cy="2651400"/>
          </a:xfrm>
          <a:prstGeom prst="rect">
            <a:avLst/>
          </a:prstGeom>
          <a:noFill/>
          <a:ln w="9525">
            <a:noFill/>
            <a:miter lim="800000"/>
            <a:headEnd/>
            <a:tailEnd/>
          </a:ln>
        </p:spPr>
      </p:pic>
    </p:spTree>
  </p:cSld>
  <p:clrMapOvr>
    <a:masterClrMapping/>
  </p:clrMapOvr>
  <p:transition xmlns:p14="http://schemas.microsoft.com/office/powerpoint/2010/main" advTm="147406"/>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89371"/>
          </a:xfrm>
        </p:spPr>
        <p:txBody>
          <a:bodyPr>
            <a:normAutofit fontScale="90000"/>
          </a:bodyPr>
          <a:lstStyle/>
          <a:p>
            <a:r>
              <a:rPr lang="en-ZA" dirty="0" smtClean="0">
                <a:solidFill>
                  <a:srgbClr val="C00000"/>
                </a:solidFill>
                <a:latin typeface="Berlin Sans FB" pitchFamily="34" charset="0"/>
              </a:rPr>
              <a:t>Mixed Sentiments</a:t>
            </a:r>
            <a:endParaRPr lang="en-ZA" dirty="0">
              <a:solidFill>
                <a:srgbClr val="C00000"/>
              </a:solidFill>
              <a:latin typeface="Berlin Sans FB" pitchFamily="34" charset="0"/>
            </a:endParaRPr>
          </a:p>
        </p:txBody>
      </p:sp>
      <p:sp>
        <p:nvSpPr>
          <p:cNvPr id="4" name="Content Placeholder 3"/>
          <p:cNvSpPr>
            <a:spLocks noGrp="1"/>
          </p:cNvSpPr>
          <p:nvPr>
            <p:ph sz="half" idx="2"/>
          </p:nvPr>
        </p:nvSpPr>
        <p:spPr>
          <a:xfrm>
            <a:off x="5181600" y="1200151"/>
            <a:ext cx="3505200" cy="2590799"/>
          </a:xfrm>
        </p:spPr>
        <p:txBody>
          <a:bodyPr>
            <a:normAutofit/>
          </a:bodyPr>
          <a:lstStyle/>
          <a:p>
            <a:pPr>
              <a:buNone/>
            </a:pPr>
            <a:r>
              <a:rPr lang="en-ZA" sz="2400" dirty="0" smtClean="0"/>
              <a:t>	</a:t>
            </a:r>
            <a:endParaRPr lang="en-ZA" b="1" dirty="0" smtClean="0">
              <a:latin typeface="+mj-lt"/>
            </a:endParaRPr>
          </a:p>
          <a:p>
            <a:pPr>
              <a:buNone/>
            </a:pPr>
            <a:endParaRPr lang="en-ZA" sz="2400" b="1" dirty="0" smtClean="0">
              <a:latin typeface="+mj-lt"/>
            </a:endParaRPr>
          </a:p>
          <a:p>
            <a:pPr>
              <a:spcBef>
                <a:spcPts val="0"/>
              </a:spcBef>
              <a:buNone/>
            </a:pPr>
            <a:endParaRPr lang="en-ZA" sz="2400" dirty="0" smtClean="0"/>
          </a:p>
          <a:p>
            <a:pPr>
              <a:spcBef>
                <a:spcPts val="0"/>
              </a:spcBef>
              <a:buNone/>
            </a:pPr>
            <a:endParaRPr lang="en-ZA" sz="2400" dirty="0"/>
          </a:p>
        </p:txBody>
      </p:sp>
      <p:sp>
        <p:nvSpPr>
          <p:cNvPr id="5" name="Slide Number Placeholder 4"/>
          <p:cNvSpPr>
            <a:spLocks noGrp="1"/>
          </p:cNvSpPr>
          <p:nvPr>
            <p:ph type="sldNum" sz="quarter" idx="12"/>
          </p:nvPr>
        </p:nvSpPr>
        <p:spPr/>
        <p:txBody>
          <a:bodyPr/>
          <a:lstStyle/>
          <a:p>
            <a:fld id="{D3990C3D-5EEC-4D7E-AEF3-C336B4B4090B}" type="slidenum">
              <a:rPr lang="en-US" smtClean="0"/>
              <a:pPr/>
              <a:t>4</a:t>
            </a:fld>
            <a:endParaRPr lang="en-US" dirty="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762000" y="2343150"/>
            <a:ext cx="4267200" cy="19050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762000" y="1047750"/>
            <a:ext cx="2209800" cy="1301648"/>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2971800" y="1123950"/>
            <a:ext cx="2057400" cy="1219200"/>
          </a:xfrm>
          <a:prstGeom prst="rect">
            <a:avLst/>
          </a:prstGeom>
          <a:noFill/>
          <a:ln w="9525">
            <a:noFill/>
            <a:miter lim="800000"/>
            <a:headEnd/>
            <a:tailEnd/>
          </a:ln>
        </p:spPr>
      </p:pic>
      <p:sp>
        <p:nvSpPr>
          <p:cNvPr id="8" name="TextBox 7"/>
          <p:cNvSpPr txBox="1"/>
          <p:nvPr/>
        </p:nvSpPr>
        <p:spPr>
          <a:xfrm>
            <a:off x="4724400" y="4400550"/>
            <a:ext cx="2088000" cy="276999"/>
          </a:xfrm>
          <a:prstGeom prst="rect">
            <a:avLst/>
          </a:prstGeom>
          <a:noFill/>
        </p:spPr>
        <p:txBody>
          <a:bodyPr wrap="square" rtlCol="0">
            <a:spAutoFit/>
          </a:bodyPr>
          <a:lstStyle/>
          <a:p>
            <a:r>
              <a:rPr lang="en-ZA" sz="1200" b="1" dirty="0" smtClean="0">
                <a:solidFill>
                  <a:srgbClr val="FF0000"/>
                </a:solidFill>
              </a:rPr>
              <a:t>… 3  things are certain:</a:t>
            </a:r>
            <a:endParaRPr lang="en-ZA" dirty="0">
              <a:solidFill>
                <a:srgbClr val="FF0000"/>
              </a:solidFill>
            </a:endParaRPr>
          </a:p>
        </p:txBody>
      </p:sp>
      <p:sp>
        <p:nvSpPr>
          <p:cNvPr id="9" name="TextBox 8"/>
          <p:cNvSpPr txBox="1"/>
          <p:nvPr/>
        </p:nvSpPr>
        <p:spPr>
          <a:xfrm>
            <a:off x="5029200" y="1123950"/>
            <a:ext cx="3962400" cy="2246769"/>
          </a:xfrm>
          <a:prstGeom prst="rect">
            <a:avLst/>
          </a:prstGeom>
          <a:noFill/>
        </p:spPr>
        <p:txBody>
          <a:bodyPr wrap="square" rtlCol="0">
            <a:spAutoFit/>
          </a:bodyPr>
          <a:lstStyle/>
          <a:p>
            <a:pPr>
              <a:buFont typeface="Wingdings" pitchFamily="2" charset="2"/>
              <a:buChar char="v"/>
            </a:pPr>
            <a:r>
              <a:rPr lang="en-ZA" sz="2800" dirty="0" smtClean="0"/>
              <a:t>  They are welcome</a:t>
            </a:r>
          </a:p>
          <a:p>
            <a:endParaRPr lang="en-ZA" sz="2800" dirty="0" smtClean="0"/>
          </a:p>
          <a:p>
            <a:pPr>
              <a:buFont typeface="Wingdings" pitchFamily="2" charset="2"/>
              <a:buChar char="v"/>
            </a:pPr>
            <a:r>
              <a:rPr lang="en-ZA" sz="2800" dirty="0" smtClean="0"/>
              <a:t>  </a:t>
            </a:r>
            <a:r>
              <a:rPr lang="en-ZA" sz="2400" dirty="0" smtClean="0"/>
              <a:t>They are not welcome	</a:t>
            </a:r>
          </a:p>
          <a:p>
            <a:endParaRPr lang="en-ZA" sz="2800" dirty="0" smtClean="0"/>
          </a:p>
          <a:p>
            <a:pPr>
              <a:buFont typeface="Wingdings" pitchFamily="2" charset="2"/>
              <a:buChar char="v"/>
            </a:pPr>
            <a:r>
              <a:rPr lang="en-ZA" sz="2800" dirty="0" smtClean="0"/>
              <a:t>  They must leave </a:t>
            </a:r>
            <a:endParaRPr lang="en-ZA"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 calcmode="lin" valueType="num">
                                      <p:cBhvr additive="base">
                                        <p:cTn id="1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solidFill>
                  <a:srgbClr val="C00000"/>
                </a:solidFill>
              </a:rPr>
              <a:t>Immigrant entrepreneurial activities</a:t>
            </a:r>
            <a:endParaRPr lang="en-ZA" dirty="0">
              <a:solidFill>
                <a:srgbClr val="C00000"/>
              </a:solidFill>
            </a:endParaRPr>
          </a:p>
        </p:txBody>
      </p:sp>
      <p:sp>
        <p:nvSpPr>
          <p:cNvPr id="4" name="Content Placeholder 3"/>
          <p:cNvSpPr>
            <a:spLocks noGrp="1"/>
          </p:cNvSpPr>
          <p:nvPr>
            <p:ph sz="half" idx="2"/>
          </p:nvPr>
        </p:nvSpPr>
        <p:spPr>
          <a:xfrm>
            <a:off x="4572000" y="1200151"/>
            <a:ext cx="4114800" cy="2895599"/>
          </a:xfrm>
        </p:spPr>
        <p:txBody>
          <a:bodyPr>
            <a:normAutofit fontScale="85000" lnSpcReduction="20000"/>
          </a:bodyPr>
          <a:lstStyle/>
          <a:p>
            <a:pPr>
              <a:spcBef>
                <a:spcPts val="0"/>
              </a:spcBef>
            </a:pPr>
            <a:r>
              <a:rPr lang="en-ZA" dirty="0" smtClean="0"/>
              <a:t> Firstly,  their numbers keep growing</a:t>
            </a:r>
          </a:p>
          <a:p>
            <a:pPr>
              <a:spcBef>
                <a:spcPts val="0"/>
              </a:spcBef>
              <a:buNone/>
            </a:pPr>
            <a:endParaRPr lang="en-ZA" dirty="0" smtClean="0"/>
          </a:p>
          <a:p>
            <a:pPr>
              <a:spcBef>
                <a:spcPts val="0"/>
              </a:spcBef>
            </a:pPr>
            <a:r>
              <a:rPr lang="en-ZA" dirty="0" smtClean="0"/>
              <a:t>Secondly, they have made SA home</a:t>
            </a:r>
          </a:p>
          <a:p>
            <a:pPr>
              <a:spcBef>
                <a:spcPts val="0"/>
              </a:spcBef>
              <a:buNone/>
            </a:pPr>
            <a:endParaRPr lang="en-ZA" dirty="0" smtClean="0"/>
          </a:p>
          <a:p>
            <a:pPr>
              <a:spcBef>
                <a:spcPts val="0"/>
              </a:spcBef>
            </a:pPr>
            <a:r>
              <a:rPr lang="en-ZA" dirty="0" smtClean="0"/>
              <a:t>Thirdly, there are things that we may learn from them! Such as?</a:t>
            </a:r>
          </a:p>
          <a:p>
            <a:endParaRPr lang="en-ZA" dirty="0"/>
          </a:p>
        </p:txBody>
      </p:sp>
      <p:sp>
        <p:nvSpPr>
          <p:cNvPr id="5" name="Slide Number Placeholder 4"/>
          <p:cNvSpPr>
            <a:spLocks noGrp="1"/>
          </p:cNvSpPr>
          <p:nvPr>
            <p:ph type="sldNum" sz="quarter" idx="12"/>
          </p:nvPr>
        </p:nvSpPr>
        <p:spPr/>
        <p:txBody>
          <a:bodyPr/>
          <a:lstStyle/>
          <a:p>
            <a:fld id="{D3990C3D-5EEC-4D7E-AEF3-C336B4B4090B}" type="slidenum">
              <a:rPr lang="en-US" smtClean="0"/>
              <a:pPr/>
              <a:t>5</a:t>
            </a:fld>
            <a:endParaRPr lang="en-US" dirty="0"/>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381000" y="1428750"/>
            <a:ext cx="4038600" cy="2590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9550"/>
            <a:ext cx="8229600" cy="457200"/>
          </a:xfrm>
        </p:spPr>
        <p:txBody>
          <a:bodyPr>
            <a:normAutofit fontScale="90000"/>
          </a:bodyPr>
          <a:lstStyle/>
          <a:p>
            <a:r>
              <a:rPr lang="en-ZA" sz="3600" b="1" dirty="0" smtClean="0">
                <a:solidFill>
                  <a:srgbClr val="C00000"/>
                </a:solidFill>
                <a:latin typeface="Berlin Sans FB Demi" pitchFamily="34" charset="0"/>
              </a:rPr>
              <a:t>Questions</a:t>
            </a:r>
            <a:endParaRPr lang="en-ZA" sz="3600" b="1" dirty="0">
              <a:solidFill>
                <a:srgbClr val="C00000"/>
              </a:solidFill>
              <a:latin typeface="Berlin Sans FB Demi" pitchFamily="34" charset="0"/>
            </a:endParaRPr>
          </a:p>
        </p:txBody>
      </p:sp>
      <p:sp>
        <p:nvSpPr>
          <p:cNvPr id="3" name="Content Placeholder 2"/>
          <p:cNvSpPr>
            <a:spLocks noGrp="1"/>
          </p:cNvSpPr>
          <p:nvPr>
            <p:ph idx="1"/>
          </p:nvPr>
        </p:nvSpPr>
        <p:spPr>
          <a:xfrm>
            <a:off x="457200" y="895350"/>
            <a:ext cx="8458200" cy="3699273"/>
          </a:xfrm>
        </p:spPr>
        <p:txBody>
          <a:bodyPr>
            <a:normAutofit/>
          </a:bodyPr>
          <a:lstStyle/>
          <a:p>
            <a:pPr>
              <a:spcBef>
                <a:spcPts val="0"/>
              </a:spcBef>
              <a:buNone/>
            </a:pPr>
            <a:r>
              <a:rPr lang="en-US" sz="2800" b="1" dirty="0" smtClean="0">
                <a:latin typeface="Berlin Sans FB Demi" pitchFamily="34" charset="0"/>
              </a:rPr>
              <a:t>Main Research Question:</a:t>
            </a:r>
          </a:p>
          <a:p>
            <a:pPr>
              <a:spcBef>
                <a:spcPts val="0"/>
              </a:spcBef>
              <a:buNone/>
            </a:pPr>
            <a:endParaRPr lang="en-US" sz="2800" b="1" dirty="0" smtClean="0">
              <a:latin typeface="Berlin Sans FB Demi" pitchFamily="34" charset="0"/>
            </a:endParaRPr>
          </a:p>
          <a:p>
            <a:pPr>
              <a:spcBef>
                <a:spcPts val="0"/>
              </a:spcBef>
            </a:pPr>
            <a:r>
              <a:rPr lang="en-ZA" sz="2800" i="1" dirty="0" smtClean="0"/>
              <a:t>To what role does network externalities impact on the choice of migration decisions and entrepreneurial activities of African immigrants to South Africa?</a:t>
            </a:r>
            <a:r>
              <a:rPr lang="en-ZA" sz="2800" dirty="0" smtClean="0"/>
              <a:t> </a:t>
            </a:r>
          </a:p>
          <a:p>
            <a:pPr>
              <a:buNone/>
            </a:pPr>
            <a:endParaRPr lang="en-ZA" sz="6400" dirty="0" smtClean="0"/>
          </a:p>
          <a:p>
            <a:pPr>
              <a:buNone/>
            </a:pPr>
            <a:endParaRPr lang="en-US" b="1" dirty="0" smtClean="0">
              <a:latin typeface="Berlin Sans FB Demi" pitchFamily="34" charset="0"/>
            </a:endParaRPr>
          </a:p>
          <a:p>
            <a:pPr>
              <a:buNone/>
            </a:pPr>
            <a:endParaRPr lang="en-US" b="1" dirty="0" smtClean="0">
              <a:latin typeface="Berlin Sans FB Demi" pitchFamily="34" charset="0"/>
            </a:endParaRPr>
          </a:p>
          <a:p>
            <a:pPr>
              <a:buNone/>
            </a:pPr>
            <a:endParaRPr lang="en-ZA" b="1" dirty="0"/>
          </a:p>
        </p:txBody>
      </p:sp>
      <p:sp>
        <p:nvSpPr>
          <p:cNvPr id="4" name="Slide Number Placeholder 3"/>
          <p:cNvSpPr>
            <a:spLocks noGrp="1"/>
          </p:cNvSpPr>
          <p:nvPr>
            <p:ph type="sldNum" sz="quarter" idx="12"/>
          </p:nvPr>
        </p:nvSpPr>
        <p:spPr/>
        <p:txBody>
          <a:bodyPr/>
          <a:lstStyle/>
          <a:p>
            <a:fld id="{D3990C3D-5EEC-4D7E-AEF3-C336B4B4090B}" type="slidenum">
              <a:rPr lang="en-US" smtClean="0"/>
              <a:pPr/>
              <a:t>6</a:t>
            </a:fld>
            <a:endParaRPr lang="en-US" dirty="0"/>
          </a:p>
        </p:txBody>
      </p:sp>
    </p:spTree>
  </p:cSld>
  <p:clrMapOvr>
    <a:masterClrMapping/>
  </p:clrMapOvr>
  <p:transition xmlns:p14="http://schemas.microsoft.com/office/powerpoint/2010/main" advTm="48875"/>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536971"/>
          </a:xfrm>
        </p:spPr>
        <p:txBody>
          <a:bodyPr>
            <a:noAutofit/>
          </a:bodyPr>
          <a:lstStyle/>
          <a:p>
            <a:r>
              <a:rPr lang="en-ZA" sz="3600" b="1" dirty="0" smtClean="0">
                <a:solidFill>
                  <a:srgbClr val="C00000"/>
                </a:solidFill>
                <a:latin typeface="Berlin Sans FB Demi" pitchFamily="34" charset="0"/>
              </a:rPr>
              <a:t>Sub Questions</a:t>
            </a:r>
            <a:endParaRPr lang="en-ZA" sz="3600" dirty="0">
              <a:solidFill>
                <a:srgbClr val="C00000"/>
              </a:solidFill>
            </a:endParaRPr>
          </a:p>
        </p:txBody>
      </p:sp>
      <p:sp>
        <p:nvSpPr>
          <p:cNvPr id="3" name="Content Placeholder 2"/>
          <p:cNvSpPr>
            <a:spLocks noGrp="1"/>
          </p:cNvSpPr>
          <p:nvPr>
            <p:ph idx="1"/>
          </p:nvPr>
        </p:nvSpPr>
        <p:spPr>
          <a:xfrm>
            <a:off x="3276600" y="742950"/>
            <a:ext cx="5410200" cy="3851673"/>
          </a:xfrm>
        </p:spPr>
        <p:txBody>
          <a:bodyPr>
            <a:noAutofit/>
          </a:bodyPr>
          <a:lstStyle/>
          <a:p>
            <a:pPr>
              <a:spcBef>
                <a:spcPts val="0"/>
              </a:spcBef>
              <a:buNone/>
            </a:pPr>
            <a:r>
              <a:rPr lang="en-ZA" sz="2400" dirty="0" smtClean="0">
                <a:latin typeface="Berlin Sans FB" pitchFamily="34" charset="0"/>
              </a:rPr>
              <a:t>The  main question translate into the following sub questions:</a:t>
            </a:r>
          </a:p>
          <a:p>
            <a:pPr>
              <a:spcBef>
                <a:spcPts val="0"/>
              </a:spcBef>
              <a:buNone/>
            </a:pPr>
            <a:endParaRPr lang="en-ZA" sz="1800" dirty="0" smtClean="0">
              <a:latin typeface="Berlin Sans FB" pitchFamily="34" charset="0"/>
            </a:endParaRPr>
          </a:p>
          <a:p>
            <a:pPr lvl="0" fontAlgn="base">
              <a:spcBef>
                <a:spcPts val="0"/>
              </a:spcBef>
            </a:pPr>
            <a:r>
              <a:rPr lang="en-ZA" sz="1800" b="1" i="1" dirty="0" smtClean="0">
                <a:latin typeface="+mj-lt"/>
              </a:rPr>
              <a:t>Does social networks play a significant role on  the migration decisions and choice of migration destinations of African immigrants?</a:t>
            </a:r>
            <a:endParaRPr lang="en-ZA" sz="1800" b="1" dirty="0" smtClean="0">
              <a:latin typeface="+mj-lt"/>
            </a:endParaRPr>
          </a:p>
          <a:p>
            <a:pPr>
              <a:spcBef>
                <a:spcPts val="0"/>
              </a:spcBef>
              <a:buNone/>
            </a:pPr>
            <a:endParaRPr lang="en-ZA" sz="1800" b="1" dirty="0" smtClean="0">
              <a:latin typeface="+mj-lt"/>
            </a:endParaRPr>
          </a:p>
          <a:p>
            <a:pPr lvl="0" fontAlgn="base">
              <a:spcBef>
                <a:spcPts val="0"/>
              </a:spcBef>
            </a:pPr>
            <a:r>
              <a:rPr lang="en-ZA" sz="1800" b="1" i="1" dirty="0" smtClean="0">
                <a:latin typeface="+mj-lt"/>
              </a:rPr>
              <a:t>Does social networks play a significant role on an immigrant’s choice of entrepreneurial activity?</a:t>
            </a:r>
            <a:endParaRPr lang="en-ZA" sz="1800" b="1" dirty="0" smtClean="0">
              <a:latin typeface="+mj-lt"/>
            </a:endParaRPr>
          </a:p>
          <a:p>
            <a:pPr fontAlgn="base">
              <a:spcBef>
                <a:spcPts val="0"/>
              </a:spcBef>
              <a:buNone/>
            </a:pPr>
            <a:endParaRPr lang="en-ZA" sz="1800" b="1" dirty="0" smtClean="0">
              <a:latin typeface="+mj-lt"/>
            </a:endParaRPr>
          </a:p>
          <a:p>
            <a:pPr lvl="0">
              <a:spcBef>
                <a:spcPts val="0"/>
              </a:spcBef>
            </a:pPr>
            <a:r>
              <a:rPr lang="en-ZA" sz="1800" b="1" dirty="0" smtClean="0">
                <a:latin typeface="+mj-lt"/>
              </a:rPr>
              <a:t>Does  herd behaviour play a significant role on the choice of migration and entrepreneurial activities of African immigrants to South Africa? </a:t>
            </a:r>
            <a:endParaRPr lang="en-US" sz="1800" b="1" dirty="0" smtClean="0">
              <a:latin typeface="+mj-lt"/>
            </a:endParaRPr>
          </a:p>
          <a:p>
            <a:endParaRPr lang="en-ZA" sz="1800" dirty="0"/>
          </a:p>
        </p:txBody>
      </p:sp>
      <p:sp>
        <p:nvSpPr>
          <p:cNvPr id="4" name="Slide Number Placeholder 3"/>
          <p:cNvSpPr>
            <a:spLocks noGrp="1"/>
          </p:cNvSpPr>
          <p:nvPr>
            <p:ph type="sldNum" sz="quarter" idx="12"/>
          </p:nvPr>
        </p:nvSpPr>
        <p:spPr/>
        <p:txBody>
          <a:bodyPr/>
          <a:lstStyle/>
          <a:p>
            <a:fld id="{D3990C3D-5EEC-4D7E-AEF3-C336B4B4090B}" type="slidenum">
              <a:rPr lang="en-US" smtClean="0"/>
              <a:pPr/>
              <a:t>7</a:t>
            </a:fld>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609600" y="2876550"/>
            <a:ext cx="2667000" cy="167640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609600" y="819150"/>
            <a:ext cx="2667000" cy="17811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500" fill="hold"/>
                                        <p:tgtEl>
                                          <p:spTgt spid="4099"/>
                                        </p:tgtEl>
                                        <p:attrNameLst>
                                          <p:attrName>ppt_x</p:attrName>
                                        </p:attrNameLst>
                                      </p:cBhvr>
                                      <p:tavLst>
                                        <p:tav tm="0">
                                          <p:val>
                                            <p:strVal val="#ppt_x"/>
                                          </p:val>
                                        </p:tav>
                                        <p:tav tm="100000">
                                          <p:val>
                                            <p:strVal val="#ppt_x"/>
                                          </p:val>
                                        </p:tav>
                                      </p:tavLst>
                                    </p:anim>
                                    <p:anim calcmode="lin" valueType="num">
                                      <p:cBhvr additive="base">
                                        <p:cTn id="8"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8"/>
                                        </p:tgtEl>
                                        <p:attrNameLst>
                                          <p:attrName>style.visibility</p:attrName>
                                        </p:attrNameLst>
                                      </p:cBhvr>
                                      <p:to>
                                        <p:strVal val="visible"/>
                                      </p:to>
                                    </p:set>
                                    <p:anim calcmode="lin" valueType="num">
                                      <p:cBhvr additive="base">
                                        <p:cTn id="25" dur="500" fill="hold"/>
                                        <p:tgtEl>
                                          <p:spTgt spid="4098"/>
                                        </p:tgtEl>
                                        <p:attrNameLst>
                                          <p:attrName>ppt_x</p:attrName>
                                        </p:attrNameLst>
                                      </p:cBhvr>
                                      <p:tavLst>
                                        <p:tav tm="0">
                                          <p:val>
                                            <p:strVal val="#ppt_x"/>
                                          </p:val>
                                        </p:tav>
                                        <p:tav tm="100000">
                                          <p:val>
                                            <p:strVal val="#ppt_x"/>
                                          </p:val>
                                        </p:tav>
                                      </p:tavLst>
                                    </p:anim>
                                    <p:anim calcmode="lin" valueType="num">
                                      <p:cBhvr additive="base">
                                        <p:cTn id="26"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457200"/>
          </a:xfrm>
        </p:spPr>
        <p:txBody>
          <a:bodyPr>
            <a:normAutofit fontScale="90000"/>
          </a:bodyPr>
          <a:lstStyle/>
          <a:p>
            <a:r>
              <a:rPr lang="en-US" sz="3600" b="1" dirty="0" smtClean="0">
                <a:latin typeface="Berlin Sans FB Demi" pitchFamily="34" charset="0"/>
              </a:rPr>
              <a:t> </a:t>
            </a:r>
            <a:r>
              <a:rPr lang="en-ZA" sz="3600" b="1" dirty="0" smtClean="0">
                <a:latin typeface="Berlin Sans FB Demi" pitchFamily="34" charset="0"/>
              </a:rPr>
              <a:t>The </a:t>
            </a:r>
            <a:r>
              <a:rPr lang="en-ZA" sz="3600" b="1" dirty="0" smtClean="0">
                <a:solidFill>
                  <a:srgbClr val="C00000"/>
                </a:solidFill>
                <a:latin typeface="Berlin Sans FB Demi" pitchFamily="34" charset="0"/>
              </a:rPr>
              <a:t>network externality theory-</a:t>
            </a:r>
            <a:r>
              <a:rPr lang="en-US" sz="3600" b="1" dirty="0" smtClean="0">
                <a:solidFill>
                  <a:srgbClr val="C00000"/>
                </a:solidFill>
                <a:latin typeface="Berlin Sans FB Demi" pitchFamily="34" charset="0"/>
              </a:rPr>
              <a:t>Literature </a:t>
            </a:r>
            <a:endParaRPr lang="en-ZA" sz="3600" dirty="0">
              <a:solidFill>
                <a:srgbClr val="C00000"/>
              </a:solidFill>
            </a:endParaRPr>
          </a:p>
        </p:txBody>
      </p:sp>
      <p:sp>
        <p:nvSpPr>
          <p:cNvPr id="3" name="Content Placeholder 2"/>
          <p:cNvSpPr>
            <a:spLocks noGrp="1"/>
          </p:cNvSpPr>
          <p:nvPr>
            <p:ph idx="1"/>
          </p:nvPr>
        </p:nvSpPr>
        <p:spPr>
          <a:xfrm>
            <a:off x="381000" y="666750"/>
            <a:ext cx="8229600" cy="4038600"/>
          </a:xfrm>
        </p:spPr>
        <p:txBody>
          <a:bodyPr>
            <a:noAutofit/>
          </a:bodyPr>
          <a:lstStyle/>
          <a:p>
            <a:pPr>
              <a:spcBef>
                <a:spcPts val="0"/>
              </a:spcBef>
              <a:buFont typeface="Wingdings" pitchFamily="2" charset="2"/>
              <a:buChar char="v"/>
            </a:pPr>
            <a:r>
              <a:rPr lang="en-ZA" sz="2000" dirty="0" smtClean="0">
                <a:latin typeface="Berlin Sans FB Demi" pitchFamily="34" charset="0"/>
              </a:rPr>
              <a:t> </a:t>
            </a:r>
            <a:r>
              <a:rPr lang="en-ZA" sz="2000" dirty="0" smtClean="0">
                <a:latin typeface="+mj-lt"/>
              </a:rPr>
              <a:t>S</a:t>
            </a:r>
            <a:r>
              <a:rPr lang="en-ZA" sz="2000" dirty="0" smtClean="0"/>
              <a:t>ignificant proportion of  “clustering” may be attributed to network externalities (Bauer et al 2002; Epsteins, 2008; Epstein &amp; Gang, 2010).</a:t>
            </a:r>
            <a:endParaRPr lang="en-ZA" sz="2000" dirty="0" smtClean="0">
              <a:latin typeface="Berlin Sans FB Demi" pitchFamily="34" charset="0"/>
            </a:endParaRPr>
          </a:p>
          <a:p>
            <a:pPr>
              <a:spcBef>
                <a:spcPts val="0"/>
              </a:spcBef>
              <a:buNone/>
            </a:pPr>
            <a:endParaRPr lang="en-ZA" sz="2000" b="1" dirty="0" smtClean="0">
              <a:latin typeface="Berlin Sans FB Demi" pitchFamily="34" charset="0"/>
            </a:endParaRPr>
          </a:p>
          <a:p>
            <a:pPr>
              <a:spcBef>
                <a:spcPts val="0"/>
              </a:spcBef>
              <a:buFont typeface="Wingdings" pitchFamily="2" charset="2"/>
              <a:buChar char="v"/>
            </a:pPr>
            <a:r>
              <a:rPr lang="en-ZA" sz="2000" b="1" dirty="0">
                <a:latin typeface="Berlin Sans FB Demi" pitchFamily="34" charset="0"/>
              </a:rPr>
              <a:t> </a:t>
            </a:r>
            <a:r>
              <a:rPr lang="en-ZA" sz="2000" dirty="0" smtClean="0"/>
              <a:t>The prevailing explanation for immigrant clustering is the existence of beneficial network externalities (Bauer et al,  2002; Epstein, 2008 ).</a:t>
            </a:r>
          </a:p>
          <a:p>
            <a:pPr>
              <a:spcBef>
                <a:spcPts val="0"/>
              </a:spcBef>
              <a:buNone/>
            </a:pPr>
            <a:endParaRPr lang="en-ZA" sz="2000" dirty="0" smtClean="0"/>
          </a:p>
          <a:p>
            <a:pPr>
              <a:spcBef>
                <a:spcPts val="0"/>
              </a:spcBef>
              <a:buFont typeface="Wingdings" pitchFamily="2" charset="2"/>
              <a:buChar char="v"/>
            </a:pPr>
            <a:r>
              <a:rPr lang="en-ZA" sz="2000" dirty="0" smtClean="0"/>
              <a:t>These externalities  arise when previous immigrants provide shelter, work, assistance in obtaining credit etc.(According to Bauer et al,  (2002), Epstein, (2008 ), Epstein and Gang (2010))</a:t>
            </a:r>
          </a:p>
          <a:p>
            <a:pPr>
              <a:spcBef>
                <a:spcPts val="0"/>
              </a:spcBef>
              <a:buNone/>
            </a:pPr>
            <a:endParaRPr lang="en-ZA" sz="2000" b="1" dirty="0" smtClean="0">
              <a:latin typeface="Berlin Sans FB Demi" pitchFamily="34" charset="0"/>
            </a:endParaRPr>
          </a:p>
          <a:p>
            <a:pPr algn="ctr">
              <a:spcBef>
                <a:spcPts val="0"/>
              </a:spcBef>
              <a:buNone/>
            </a:pPr>
            <a:r>
              <a:rPr lang="en-ZA" sz="2000" b="1" dirty="0" smtClean="0"/>
              <a:t>Network externalities imply :</a:t>
            </a:r>
          </a:p>
          <a:p>
            <a:pPr algn="ctr">
              <a:spcBef>
                <a:spcPts val="0"/>
              </a:spcBef>
              <a:buNone/>
            </a:pPr>
            <a:r>
              <a:rPr lang="en-ZA" sz="2000" b="1" dirty="0" smtClean="0"/>
              <a:t>“I will go to where my people are, since they will help me”</a:t>
            </a:r>
            <a:endParaRPr lang="en-ZA" sz="2000" b="1" dirty="0" smtClean="0">
              <a:latin typeface="Berlin Sans FB Demi" pitchFamily="34" charset="0"/>
            </a:endParaRPr>
          </a:p>
        </p:txBody>
      </p:sp>
      <p:sp>
        <p:nvSpPr>
          <p:cNvPr id="4" name="Slide Number Placeholder 3"/>
          <p:cNvSpPr>
            <a:spLocks noGrp="1"/>
          </p:cNvSpPr>
          <p:nvPr>
            <p:ph type="sldNum" sz="quarter" idx="12"/>
          </p:nvPr>
        </p:nvSpPr>
        <p:spPr/>
        <p:txBody>
          <a:bodyPr/>
          <a:lstStyle/>
          <a:p>
            <a:fld id="{D3990C3D-5EEC-4D7E-AEF3-C336B4B4090B}" type="slidenum">
              <a:rPr lang="en-US" smtClean="0"/>
              <a:pPr/>
              <a:t>8</a:t>
            </a:fld>
            <a:endParaRPr lang="en-US" dirty="0"/>
          </a:p>
        </p:txBody>
      </p:sp>
    </p:spTree>
  </p:cSld>
  <p:clrMapOvr>
    <a:masterClrMapping/>
  </p:clrMapOvr>
  <p:transition xmlns:p14="http://schemas.microsoft.com/office/powerpoint/2010/main" advTm="64584"/>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457200"/>
          </a:xfrm>
        </p:spPr>
        <p:txBody>
          <a:bodyPr>
            <a:normAutofit fontScale="90000"/>
          </a:bodyPr>
          <a:lstStyle/>
          <a:p>
            <a:r>
              <a:rPr lang="en-US" sz="3600" b="1" dirty="0" smtClean="0">
                <a:latin typeface="Berlin Sans FB Demi" pitchFamily="34" charset="0"/>
              </a:rPr>
              <a:t> </a:t>
            </a:r>
            <a:endParaRPr lang="en-ZA" sz="3600" dirty="0"/>
          </a:p>
        </p:txBody>
      </p:sp>
      <p:sp>
        <p:nvSpPr>
          <p:cNvPr id="3" name="Content Placeholder 2"/>
          <p:cNvSpPr>
            <a:spLocks noGrp="1"/>
          </p:cNvSpPr>
          <p:nvPr>
            <p:ph idx="1"/>
          </p:nvPr>
        </p:nvSpPr>
        <p:spPr>
          <a:xfrm>
            <a:off x="381000" y="666750"/>
            <a:ext cx="8229600" cy="4038600"/>
          </a:xfrm>
        </p:spPr>
        <p:txBody>
          <a:bodyPr>
            <a:noAutofit/>
          </a:bodyPr>
          <a:lstStyle/>
          <a:p>
            <a:pPr>
              <a:spcBef>
                <a:spcPts val="0"/>
              </a:spcBef>
              <a:buFont typeface="Wingdings" pitchFamily="2" charset="2"/>
              <a:buChar char="v"/>
            </a:pPr>
            <a:r>
              <a:rPr lang="en-ZA" sz="2000" dirty="0" smtClean="0">
                <a:latin typeface="Berlin Sans FB Demi" pitchFamily="34" charset="0"/>
              </a:rPr>
              <a:t> </a:t>
            </a:r>
            <a:r>
              <a:rPr lang="en-ZA" sz="2000" dirty="0" smtClean="0"/>
              <a:t>Thus, the stock of migrants in a certain location directly affects the utility a migrant will receive by joining the ethnic community (Bauer et al,  2002).</a:t>
            </a:r>
          </a:p>
          <a:p>
            <a:pPr>
              <a:spcBef>
                <a:spcPts val="0"/>
              </a:spcBef>
              <a:buNone/>
            </a:pPr>
            <a:endParaRPr lang="en-ZA" sz="2000" dirty="0" smtClean="0"/>
          </a:p>
          <a:p>
            <a:pPr>
              <a:spcBef>
                <a:spcPts val="0"/>
              </a:spcBef>
              <a:buFont typeface="Wingdings" pitchFamily="2" charset="2"/>
              <a:buChar char="v"/>
            </a:pPr>
            <a:r>
              <a:rPr lang="en-ZA" sz="2000" dirty="0" smtClean="0"/>
              <a:t>However argue that ethnic networks, might also be associated with negative externalities (Epstein &amp;Gang; 2010).</a:t>
            </a:r>
          </a:p>
          <a:p>
            <a:pPr>
              <a:spcBef>
                <a:spcPts val="0"/>
              </a:spcBef>
              <a:buFont typeface="Wingdings" pitchFamily="2" charset="2"/>
              <a:buChar char="v"/>
            </a:pPr>
            <a:endParaRPr lang="en-ZA" sz="2000" b="1" dirty="0" smtClean="0">
              <a:latin typeface="Berlin Sans FB Demi" pitchFamily="34" charset="0"/>
            </a:endParaRPr>
          </a:p>
          <a:p>
            <a:pPr>
              <a:spcBef>
                <a:spcPts val="0"/>
              </a:spcBef>
              <a:buFont typeface="Wingdings" pitchFamily="2" charset="2"/>
              <a:buChar char="v"/>
            </a:pPr>
            <a:r>
              <a:rPr lang="en-ZA" sz="2000" dirty="0" smtClean="0"/>
              <a:t>In other words disadvantageous network externalities may arise if immigration is subject to adverse selection, or if increases in immigrant concentration increases competition for jobs and lowers immigrants’ wages.</a:t>
            </a:r>
          </a:p>
          <a:p>
            <a:pPr>
              <a:spcBef>
                <a:spcPts val="0"/>
              </a:spcBef>
              <a:buNone/>
            </a:pPr>
            <a:endParaRPr lang="en-ZA" sz="2000" b="1" dirty="0" smtClean="0">
              <a:latin typeface="Berlin Sans FB Demi" pitchFamily="34" charset="0"/>
            </a:endParaRPr>
          </a:p>
          <a:p>
            <a:pPr>
              <a:spcBef>
                <a:spcPts val="0"/>
              </a:spcBef>
              <a:buNone/>
            </a:pPr>
            <a:r>
              <a:rPr lang="en-ZA" sz="1800" b="1" dirty="0" smtClean="0">
                <a:solidFill>
                  <a:srgbClr val="FF0000"/>
                </a:solidFill>
                <a:latin typeface="Berlin Sans FB Demi" pitchFamily="34" charset="0"/>
              </a:rPr>
              <a:t>… herd behaviour provides an alternative explanation to clustering</a:t>
            </a:r>
          </a:p>
          <a:p>
            <a:pPr>
              <a:spcBef>
                <a:spcPts val="0"/>
              </a:spcBef>
              <a:buNone/>
            </a:pPr>
            <a:endParaRPr lang="en-ZA" sz="2000" b="1" dirty="0" smtClean="0">
              <a:latin typeface="Berlin Sans FB Demi" pitchFamily="34" charset="0"/>
            </a:endParaRPr>
          </a:p>
        </p:txBody>
      </p:sp>
      <p:sp>
        <p:nvSpPr>
          <p:cNvPr id="4" name="Slide Number Placeholder 3"/>
          <p:cNvSpPr>
            <a:spLocks noGrp="1"/>
          </p:cNvSpPr>
          <p:nvPr>
            <p:ph type="sldNum" sz="quarter" idx="12"/>
          </p:nvPr>
        </p:nvSpPr>
        <p:spPr/>
        <p:txBody>
          <a:bodyPr/>
          <a:lstStyle/>
          <a:p>
            <a:fld id="{D3990C3D-5EEC-4D7E-AEF3-C336B4B4090B}" type="slidenum">
              <a:rPr lang="en-US" smtClean="0"/>
              <a:pPr/>
              <a:t>9</a:t>
            </a:fld>
            <a:endParaRPr lang="en-US" dirty="0"/>
          </a:p>
        </p:txBody>
      </p:sp>
      <p:sp>
        <p:nvSpPr>
          <p:cNvPr id="6" name="Rectangle 5"/>
          <p:cNvSpPr/>
          <p:nvPr/>
        </p:nvSpPr>
        <p:spPr>
          <a:xfrm>
            <a:off x="381000" y="133350"/>
            <a:ext cx="7848600" cy="523220"/>
          </a:xfrm>
          <a:prstGeom prst="rect">
            <a:avLst/>
          </a:prstGeom>
        </p:spPr>
        <p:txBody>
          <a:bodyPr wrap="square">
            <a:spAutoFit/>
          </a:bodyPr>
          <a:lstStyle/>
          <a:p>
            <a:r>
              <a:rPr lang="en-ZA" sz="2800" b="1" dirty="0" smtClean="0">
                <a:solidFill>
                  <a:srgbClr val="C00000"/>
                </a:solidFill>
                <a:latin typeface="Berlin Sans FB Demi" pitchFamily="34" charset="0"/>
              </a:rPr>
              <a:t>The network externality theory-</a:t>
            </a:r>
            <a:r>
              <a:rPr lang="en-US" sz="2800" b="1" dirty="0" smtClean="0">
                <a:solidFill>
                  <a:srgbClr val="C00000"/>
                </a:solidFill>
                <a:latin typeface="Berlin Sans FB Demi" pitchFamily="34" charset="0"/>
              </a:rPr>
              <a:t>Literature Cont </a:t>
            </a:r>
            <a:endParaRPr lang="en-ZA" sz="2800" dirty="0">
              <a:solidFill>
                <a:srgbClr val="C00000"/>
              </a:solidFill>
            </a:endParaRPr>
          </a:p>
        </p:txBody>
      </p:sp>
    </p:spTree>
  </p:cSld>
  <p:clrMapOvr>
    <a:masterClrMapping/>
  </p:clrMapOvr>
  <p:transition xmlns:p14="http://schemas.microsoft.com/office/powerpoint/2010/main" advTm="64584"/>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1688</TotalTime>
  <Words>829</Words>
  <Application>Microsoft Macintosh PowerPoint</Application>
  <PresentationFormat>On-screen Show (16:9)</PresentationFormat>
  <Paragraphs>125</Paragraphs>
  <Slides>15</Slides>
  <Notes>4</Notes>
  <HiddenSlides>0</HiddenSlides>
  <MMClips>1</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perceived role of Networking or Herding behaviour on the migration intentions and the Entrepreneurial Activity of African immigrants to South Africa</vt:lpstr>
      <vt:lpstr>Outline</vt:lpstr>
      <vt:lpstr>Introduction</vt:lpstr>
      <vt:lpstr>Mixed Sentiments</vt:lpstr>
      <vt:lpstr>Immigrant entrepreneurial activities</vt:lpstr>
      <vt:lpstr>Questions</vt:lpstr>
      <vt:lpstr>Sub Questions</vt:lpstr>
      <vt:lpstr> The network externality theory-Literature </vt:lpstr>
      <vt:lpstr> </vt:lpstr>
      <vt:lpstr>The Herd behaviour theory-Literature </vt:lpstr>
      <vt:lpstr>Assumptions</vt:lpstr>
      <vt:lpstr>Method</vt:lpstr>
      <vt:lpstr>Results</vt:lpstr>
      <vt:lpstr>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Framework for Acquiring the Resources vital for the Start-up of a Business in South Africa: an African immigrant’s perspective</dc:title>
  <dc:creator>user</dc:creator>
  <cp:lastModifiedBy>Bronwen Muller</cp:lastModifiedBy>
  <cp:revision>162</cp:revision>
  <dcterms:created xsi:type="dcterms:W3CDTF">2012-01-21T15:41:19Z</dcterms:created>
  <dcterms:modified xsi:type="dcterms:W3CDTF">2014-03-12T08:05:57Z</dcterms:modified>
</cp:coreProperties>
</file>