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e:Desktop:Jane's%20Documents:research:projects:Food:Survey%20Data%20Cape%20Town:Aggregated%20Cape%20Town%20Data:pieces%20of%20city%20report:xls%20files:Findings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e:Desktop:Jane's%20Documents:research:projects:Food:Survey%20Data%20Cape%20Town:Aggregated%20Cape%20Town%20Data:pieces%20of%20city%20report:xls%20files:PUFS%20data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eBattersby:Library:Containers:com.apple.mail:Data:Library:Mail%20Downloads:75E1A1C9-F85E-4B71-8B97-A824B8A25F62:New%20AFSUN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eBattersby:Library:Containers:com.apple.mail:Data:Library:Mail%20Downloads:75E1A1C9-F85E-4B71-8B97-A824B8A25F62:New%20AFSUN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neBattersby:Library:Containers:com.apple.mail:Data:Library:Mail%20Downloads:75E1A1C9-F85E-4B71-8B97-A824B8A25F62:New%20AFSUN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G-DRIVE%20slim:Food%20System%20Study%20Sections:Final%20or%20semi%20final%20sections:word%20versions:Formal%20informal%20survey%20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'[Findings1.xlsx]Sheet3'!$C$3</c:f>
              <c:strCache>
                <c:ptCount val="1"/>
                <c:pt idx="0">
                  <c:v>Food secure</c:v>
                </c:pt>
              </c:strCache>
            </c:strRef>
          </c:tx>
          <c:invertIfNegative val="0"/>
          <c:cat>
            <c:strRef>
              <c:f>'[Findings1.xlsx]Sheet3'!$D$2:$F$2</c:f>
              <c:strCache>
                <c:ptCount val="3"/>
                <c:pt idx="0">
                  <c:v>Ocean View</c:v>
                </c:pt>
                <c:pt idx="1">
                  <c:v>Ward 34</c:v>
                </c:pt>
                <c:pt idx="2">
                  <c:v>Ward 95</c:v>
                </c:pt>
              </c:strCache>
            </c:strRef>
          </c:cat>
          <c:val>
            <c:numRef>
              <c:f>'[Findings1.xlsx]Sheet3'!$D$3:$F$3</c:f>
              <c:numCache>
                <c:formatCode>General</c:formatCode>
                <c:ptCount val="3"/>
                <c:pt idx="0">
                  <c:v>31.3</c:v>
                </c:pt>
                <c:pt idx="1">
                  <c:v>11.1</c:v>
                </c:pt>
                <c:pt idx="2">
                  <c:v>8.0</c:v>
                </c:pt>
              </c:numCache>
            </c:numRef>
          </c:val>
        </c:ser>
        <c:ser>
          <c:idx val="1"/>
          <c:order val="1"/>
          <c:tx>
            <c:strRef>
              <c:f>'[Findings1.xlsx]Sheet3'!$C$4</c:f>
              <c:strCache>
                <c:ptCount val="1"/>
                <c:pt idx="0">
                  <c:v>Mildly food insecure access</c:v>
                </c:pt>
              </c:strCache>
            </c:strRef>
          </c:tx>
          <c:invertIfNegative val="0"/>
          <c:cat>
            <c:strRef>
              <c:f>'[Findings1.xlsx]Sheet3'!$D$2:$F$2</c:f>
              <c:strCache>
                <c:ptCount val="3"/>
                <c:pt idx="0">
                  <c:v>Ocean View</c:v>
                </c:pt>
                <c:pt idx="1">
                  <c:v>Ward 34</c:v>
                </c:pt>
                <c:pt idx="2">
                  <c:v>Ward 95</c:v>
                </c:pt>
              </c:strCache>
            </c:strRef>
          </c:cat>
          <c:val>
            <c:numRef>
              <c:f>'[Findings1.xlsx]Sheet3'!$D$4:$F$4</c:f>
              <c:numCache>
                <c:formatCode>General</c:formatCode>
                <c:ptCount val="3"/>
                <c:pt idx="0">
                  <c:v>6.5</c:v>
                </c:pt>
                <c:pt idx="1">
                  <c:v>5.3</c:v>
                </c:pt>
                <c:pt idx="2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'[Findings1.xlsx]Sheet3'!$C$5</c:f>
              <c:strCache>
                <c:ptCount val="1"/>
                <c:pt idx="0">
                  <c:v>Moderately food insecure access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'[Findings1.xlsx]Sheet3'!$D$2:$F$2</c:f>
              <c:strCache>
                <c:ptCount val="3"/>
                <c:pt idx="0">
                  <c:v>Ocean View</c:v>
                </c:pt>
                <c:pt idx="1">
                  <c:v>Ward 34</c:v>
                </c:pt>
                <c:pt idx="2">
                  <c:v>Ward 95</c:v>
                </c:pt>
              </c:strCache>
            </c:strRef>
          </c:cat>
          <c:val>
            <c:numRef>
              <c:f>'[Findings1.xlsx]Sheet3'!$D$5:$F$5</c:f>
              <c:numCache>
                <c:formatCode>General</c:formatCode>
                <c:ptCount val="3"/>
                <c:pt idx="0">
                  <c:v>17.5</c:v>
                </c:pt>
                <c:pt idx="1">
                  <c:v>12.2</c:v>
                </c:pt>
                <c:pt idx="2">
                  <c:v>8.8</c:v>
                </c:pt>
              </c:numCache>
            </c:numRef>
          </c:val>
        </c:ser>
        <c:ser>
          <c:idx val="3"/>
          <c:order val="3"/>
          <c:tx>
            <c:strRef>
              <c:f>'[Findings1.xlsx]Sheet3'!$C$6</c:f>
              <c:strCache>
                <c:ptCount val="1"/>
                <c:pt idx="0">
                  <c:v>Severely food insecure access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'[Findings1.xlsx]Sheet3'!$D$2:$F$2</c:f>
              <c:strCache>
                <c:ptCount val="3"/>
                <c:pt idx="0">
                  <c:v>Ocean View</c:v>
                </c:pt>
                <c:pt idx="1">
                  <c:v>Ward 34</c:v>
                </c:pt>
                <c:pt idx="2">
                  <c:v>Ward 95</c:v>
                </c:pt>
              </c:strCache>
            </c:strRef>
          </c:cat>
          <c:val>
            <c:numRef>
              <c:f>'[Findings1.xlsx]Sheet3'!$D$6:$F$6</c:f>
              <c:numCache>
                <c:formatCode>General</c:formatCode>
                <c:ptCount val="3"/>
                <c:pt idx="0">
                  <c:v>44.7</c:v>
                </c:pt>
                <c:pt idx="1">
                  <c:v>71.4</c:v>
                </c:pt>
                <c:pt idx="2">
                  <c:v>80.4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156296"/>
        <c:axId val="2086159624"/>
      </c:barChart>
      <c:catAx>
        <c:axId val="2086156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86159624"/>
        <c:crosses val="autoZero"/>
        <c:auto val="1"/>
        <c:lblAlgn val="ctr"/>
        <c:lblOffset val="100"/>
        <c:noMultiLvlLbl val="0"/>
      </c:catAx>
      <c:valAx>
        <c:axId val="2086159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86156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81480752405949"/>
          <c:y val="0.043152658243301"/>
          <c:w val="0.715184820647419"/>
          <c:h val="0.49896615394006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Sheet8!$A$2:$A$5</c:f>
              <c:strCache>
                <c:ptCount val="4"/>
                <c:pt idx="0">
                  <c:v>Food secure</c:v>
                </c:pt>
                <c:pt idx="1">
                  <c:v>Mildly food insecure access</c:v>
                </c:pt>
                <c:pt idx="2">
                  <c:v>Moderately food insecure access</c:v>
                </c:pt>
                <c:pt idx="3">
                  <c:v>Severely food insecure access</c:v>
                </c:pt>
              </c:strCache>
            </c:strRef>
          </c:cat>
          <c:val>
            <c:numRef>
              <c:f>Sheet8!$B$2:$B$5</c:f>
              <c:numCache>
                <c:formatCode>General</c:formatCode>
                <c:ptCount val="4"/>
                <c:pt idx="0">
                  <c:v>15.4</c:v>
                </c:pt>
                <c:pt idx="1">
                  <c:v>4.7</c:v>
                </c:pt>
                <c:pt idx="2">
                  <c:v>12.4</c:v>
                </c:pt>
                <c:pt idx="3">
                  <c:v>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65369860017498"/>
          <c:y val="0.553853505560017"/>
          <c:w val="0.581852362204724"/>
          <c:h val="0.443004403956796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Levels</a:t>
            </a:r>
            <a:r>
              <a:rPr lang="en-US" sz="2000" baseline="0" dirty="0" smtClean="0"/>
              <a:t> of Food Insecurity by Income profile of EA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'HFIAP income'!$B$5</c:f>
              <c:strCache>
                <c:ptCount val="1"/>
                <c:pt idx="0">
                  <c:v>Food secure</c:v>
                </c:pt>
              </c:strCache>
            </c:strRef>
          </c:tx>
          <c:invertIfNegative val="0"/>
          <c:cat>
            <c:strRef>
              <c:f>'HFIAP income'!$C$4:$E$4</c:f>
              <c:strCache>
                <c:ptCount val="3"/>
                <c:pt idx="0">
                  <c:v>Low</c:v>
                </c:pt>
                <c:pt idx="1">
                  <c:v>Middle</c:v>
                </c:pt>
                <c:pt idx="2">
                  <c:v>High</c:v>
                </c:pt>
              </c:strCache>
            </c:strRef>
          </c:cat>
          <c:val>
            <c:numRef>
              <c:f>'HFIAP income'!$C$5:$E$5</c:f>
              <c:numCache>
                <c:formatCode>General</c:formatCode>
                <c:ptCount val="3"/>
                <c:pt idx="0">
                  <c:v>335.0</c:v>
                </c:pt>
                <c:pt idx="1">
                  <c:v>372.0</c:v>
                </c:pt>
                <c:pt idx="2">
                  <c:v>186.0</c:v>
                </c:pt>
              </c:numCache>
            </c:numRef>
          </c:val>
        </c:ser>
        <c:ser>
          <c:idx val="1"/>
          <c:order val="1"/>
          <c:tx>
            <c:strRef>
              <c:f>'HFIAP income'!$B$6</c:f>
              <c:strCache>
                <c:ptCount val="1"/>
                <c:pt idx="0">
                  <c:v>Mildly food insecure access</c:v>
                </c:pt>
              </c:strCache>
            </c:strRef>
          </c:tx>
          <c:invertIfNegative val="0"/>
          <c:cat>
            <c:strRef>
              <c:f>'HFIAP income'!$C$4:$E$4</c:f>
              <c:strCache>
                <c:ptCount val="3"/>
                <c:pt idx="0">
                  <c:v>Low</c:v>
                </c:pt>
                <c:pt idx="1">
                  <c:v>Middle</c:v>
                </c:pt>
                <c:pt idx="2">
                  <c:v>High</c:v>
                </c:pt>
              </c:strCache>
            </c:strRef>
          </c:cat>
          <c:val>
            <c:numRef>
              <c:f>'HFIAP income'!$C$6:$E$6</c:f>
              <c:numCache>
                <c:formatCode>General</c:formatCode>
                <c:ptCount val="3"/>
                <c:pt idx="0">
                  <c:v>101.0</c:v>
                </c:pt>
                <c:pt idx="1">
                  <c:v>35.0</c:v>
                </c:pt>
                <c:pt idx="2">
                  <c:v>3.0</c:v>
                </c:pt>
              </c:numCache>
            </c:numRef>
          </c:val>
        </c:ser>
        <c:ser>
          <c:idx val="2"/>
          <c:order val="2"/>
          <c:tx>
            <c:strRef>
              <c:f>'HFIAP income'!$B$7</c:f>
              <c:strCache>
                <c:ptCount val="1"/>
                <c:pt idx="0">
                  <c:v>Moderately food insecure access</c:v>
                </c:pt>
              </c:strCache>
            </c:strRef>
          </c:tx>
          <c:invertIfNegative val="0"/>
          <c:cat>
            <c:strRef>
              <c:f>'HFIAP income'!$C$4:$E$4</c:f>
              <c:strCache>
                <c:ptCount val="3"/>
                <c:pt idx="0">
                  <c:v>Low</c:v>
                </c:pt>
                <c:pt idx="1">
                  <c:v>Middle</c:v>
                </c:pt>
                <c:pt idx="2">
                  <c:v>High</c:v>
                </c:pt>
              </c:strCache>
            </c:strRef>
          </c:cat>
          <c:val>
            <c:numRef>
              <c:f>'HFIAP income'!$C$7:$E$7</c:f>
              <c:numCache>
                <c:formatCode>General</c:formatCode>
                <c:ptCount val="3"/>
                <c:pt idx="0">
                  <c:v>354.0</c:v>
                </c:pt>
                <c:pt idx="1">
                  <c:v>26.0</c:v>
                </c:pt>
                <c:pt idx="2">
                  <c:v>2.0</c:v>
                </c:pt>
              </c:numCache>
            </c:numRef>
          </c:val>
        </c:ser>
        <c:ser>
          <c:idx val="3"/>
          <c:order val="3"/>
          <c:tx>
            <c:strRef>
              <c:f>'HFIAP income'!$B$8</c:f>
              <c:strCache>
                <c:ptCount val="1"/>
                <c:pt idx="0">
                  <c:v>Severely food insecure access</c:v>
                </c:pt>
              </c:strCache>
            </c:strRef>
          </c:tx>
          <c:invertIfNegative val="0"/>
          <c:cat>
            <c:strRef>
              <c:f>'HFIAP income'!$C$4:$E$4</c:f>
              <c:strCache>
                <c:ptCount val="3"/>
                <c:pt idx="0">
                  <c:v>Low</c:v>
                </c:pt>
                <c:pt idx="1">
                  <c:v>Middle</c:v>
                </c:pt>
                <c:pt idx="2">
                  <c:v>High</c:v>
                </c:pt>
              </c:strCache>
            </c:strRef>
          </c:cat>
          <c:val>
            <c:numRef>
              <c:f>'HFIAP income'!$C$8:$E$8</c:f>
              <c:numCache>
                <c:formatCode>General</c:formatCode>
                <c:ptCount val="3"/>
                <c:pt idx="0">
                  <c:v>1012.0</c:v>
                </c:pt>
                <c:pt idx="1">
                  <c:v>71.0</c:v>
                </c:pt>
                <c:pt idx="2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65741032"/>
        <c:axId val="2065744152"/>
      </c:barChart>
      <c:catAx>
        <c:axId val="20657410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65744152"/>
        <c:crosses val="autoZero"/>
        <c:auto val="1"/>
        <c:lblAlgn val="ctr"/>
        <c:lblOffset val="100"/>
        <c:noMultiLvlLbl val="0"/>
      </c:catAx>
      <c:valAx>
        <c:axId val="2065744152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657410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'Frequency Source'!$C$1</c:f>
              <c:strCache>
                <c:ptCount val="1"/>
                <c:pt idx="0">
                  <c:v> At least five days a week</c:v>
                </c:pt>
              </c:strCache>
            </c:strRef>
          </c:tx>
          <c:invertIfNegative val="0"/>
          <c:cat>
            <c:multiLvlStrRef>
              <c:f>'Frequency Source'!$A$2:$B$29</c:f>
              <c:multiLvlStrCache>
                <c:ptCount val="27"/>
                <c:lvl>
                  <c:pt idx="0">
                    <c:v>Low</c:v>
                  </c:pt>
                  <c:pt idx="1">
                    <c:v>Middle</c:v>
                  </c:pt>
                  <c:pt idx="2">
                    <c:v>High</c:v>
                  </c:pt>
                  <c:pt idx="4">
                    <c:v>Low</c:v>
                  </c:pt>
                  <c:pt idx="5">
                    <c:v>Middle</c:v>
                  </c:pt>
                  <c:pt idx="6">
                    <c:v>High</c:v>
                  </c:pt>
                  <c:pt idx="8">
                    <c:v>Low</c:v>
                  </c:pt>
                  <c:pt idx="9">
                    <c:v>Middle</c:v>
                  </c:pt>
                  <c:pt idx="10">
                    <c:v>High</c:v>
                  </c:pt>
                  <c:pt idx="12">
                    <c:v>Low</c:v>
                  </c:pt>
                  <c:pt idx="13">
                    <c:v>Middle</c:v>
                  </c:pt>
                  <c:pt idx="14">
                    <c:v>High</c:v>
                  </c:pt>
                  <c:pt idx="16">
                    <c:v>Low</c:v>
                  </c:pt>
                  <c:pt idx="17">
                    <c:v>Middle</c:v>
                  </c:pt>
                  <c:pt idx="18">
                    <c:v>High</c:v>
                  </c:pt>
                  <c:pt idx="20">
                    <c:v>Low</c:v>
                  </c:pt>
                  <c:pt idx="21">
                    <c:v>Middle</c:v>
                  </c:pt>
                  <c:pt idx="22">
                    <c:v>High</c:v>
                  </c:pt>
                  <c:pt idx="24">
                    <c:v>Low</c:v>
                  </c:pt>
                  <c:pt idx="25">
                    <c:v>Middle</c:v>
                  </c:pt>
                  <c:pt idx="26">
                    <c:v>High</c:v>
                  </c:pt>
                </c:lvl>
                <c:lvl>
                  <c:pt idx="0">
                    <c:v>Supermarket</c:v>
                  </c:pt>
                  <c:pt idx="4">
                    <c:v>Small store</c:v>
                  </c:pt>
                  <c:pt idx="8">
                    <c:v>Fast Food Takeaway</c:v>
                  </c:pt>
                  <c:pt idx="12">
                    <c:v>Restaurant</c:v>
                  </c:pt>
                  <c:pt idx="16">
                    <c:v>Market</c:v>
                  </c:pt>
                  <c:pt idx="20">
                    <c:v>Spaza</c:v>
                  </c:pt>
                  <c:pt idx="24">
                    <c:v>Street Seller/Hawker</c:v>
                  </c:pt>
                </c:lvl>
              </c:multiLvlStrCache>
            </c:multiLvlStrRef>
          </c:cat>
          <c:val>
            <c:numRef>
              <c:f>'Frequency Source'!$C$2:$C$29</c:f>
              <c:numCache>
                <c:formatCode>General</c:formatCode>
                <c:ptCount val="28"/>
                <c:pt idx="0">
                  <c:v>1.9</c:v>
                </c:pt>
                <c:pt idx="1">
                  <c:v>5.0</c:v>
                </c:pt>
                <c:pt idx="2">
                  <c:v>5.6</c:v>
                </c:pt>
                <c:pt idx="4">
                  <c:v>12.1</c:v>
                </c:pt>
                <c:pt idx="5">
                  <c:v>14.1</c:v>
                </c:pt>
                <c:pt idx="6">
                  <c:v>10.1</c:v>
                </c:pt>
                <c:pt idx="8">
                  <c:v>0.6</c:v>
                </c:pt>
                <c:pt idx="9">
                  <c:v>1.2</c:v>
                </c:pt>
                <c:pt idx="10">
                  <c:v>3.0</c:v>
                </c:pt>
                <c:pt idx="12">
                  <c:v>0.1</c:v>
                </c:pt>
                <c:pt idx="13">
                  <c:v>1.2</c:v>
                </c:pt>
                <c:pt idx="16">
                  <c:v>0.9</c:v>
                </c:pt>
                <c:pt idx="17">
                  <c:v>0.6</c:v>
                </c:pt>
                <c:pt idx="18">
                  <c:v>1.0</c:v>
                </c:pt>
                <c:pt idx="20">
                  <c:v>55.5</c:v>
                </c:pt>
                <c:pt idx="21">
                  <c:v>16.9</c:v>
                </c:pt>
                <c:pt idx="22">
                  <c:v>6.1</c:v>
                </c:pt>
                <c:pt idx="24">
                  <c:v>13.5</c:v>
                </c:pt>
                <c:pt idx="25">
                  <c:v>2.0</c:v>
                </c:pt>
              </c:numCache>
            </c:numRef>
          </c:val>
        </c:ser>
        <c:ser>
          <c:idx val="1"/>
          <c:order val="1"/>
          <c:tx>
            <c:strRef>
              <c:f>'Frequency Source'!$D$1</c:f>
              <c:strCache>
                <c:ptCount val="1"/>
                <c:pt idx="0">
                  <c:v> At least once a week</c:v>
                </c:pt>
              </c:strCache>
            </c:strRef>
          </c:tx>
          <c:invertIfNegative val="0"/>
          <c:cat>
            <c:multiLvlStrRef>
              <c:f>'Frequency Source'!$A$2:$B$29</c:f>
              <c:multiLvlStrCache>
                <c:ptCount val="27"/>
                <c:lvl>
                  <c:pt idx="0">
                    <c:v>Low</c:v>
                  </c:pt>
                  <c:pt idx="1">
                    <c:v>Middle</c:v>
                  </c:pt>
                  <c:pt idx="2">
                    <c:v>High</c:v>
                  </c:pt>
                  <c:pt idx="4">
                    <c:v>Low</c:v>
                  </c:pt>
                  <c:pt idx="5">
                    <c:v>Middle</c:v>
                  </c:pt>
                  <c:pt idx="6">
                    <c:v>High</c:v>
                  </c:pt>
                  <c:pt idx="8">
                    <c:v>Low</c:v>
                  </c:pt>
                  <c:pt idx="9">
                    <c:v>Middle</c:v>
                  </c:pt>
                  <c:pt idx="10">
                    <c:v>High</c:v>
                  </c:pt>
                  <c:pt idx="12">
                    <c:v>Low</c:v>
                  </c:pt>
                  <c:pt idx="13">
                    <c:v>Middle</c:v>
                  </c:pt>
                  <c:pt idx="14">
                    <c:v>High</c:v>
                  </c:pt>
                  <c:pt idx="16">
                    <c:v>Low</c:v>
                  </c:pt>
                  <c:pt idx="17">
                    <c:v>Middle</c:v>
                  </c:pt>
                  <c:pt idx="18">
                    <c:v>High</c:v>
                  </c:pt>
                  <c:pt idx="20">
                    <c:v>Low</c:v>
                  </c:pt>
                  <c:pt idx="21">
                    <c:v>Middle</c:v>
                  </c:pt>
                  <c:pt idx="22">
                    <c:v>High</c:v>
                  </c:pt>
                  <c:pt idx="24">
                    <c:v>Low</c:v>
                  </c:pt>
                  <c:pt idx="25">
                    <c:v>Middle</c:v>
                  </c:pt>
                  <c:pt idx="26">
                    <c:v>High</c:v>
                  </c:pt>
                </c:lvl>
                <c:lvl>
                  <c:pt idx="0">
                    <c:v>Supermarket</c:v>
                  </c:pt>
                  <c:pt idx="4">
                    <c:v>Small store</c:v>
                  </c:pt>
                  <c:pt idx="8">
                    <c:v>Fast Food Takeaway</c:v>
                  </c:pt>
                  <c:pt idx="12">
                    <c:v>Restaurant</c:v>
                  </c:pt>
                  <c:pt idx="16">
                    <c:v>Market</c:v>
                  </c:pt>
                  <c:pt idx="20">
                    <c:v>Spaza</c:v>
                  </c:pt>
                  <c:pt idx="24">
                    <c:v>Street Seller/Hawker</c:v>
                  </c:pt>
                </c:lvl>
              </c:multiLvlStrCache>
            </c:multiLvlStrRef>
          </c:cat>
          <c:val>
            <c:numRef>
              <c:f>'Frequency Source'!$D$2:$D$29</c:f>
              <c:numCache>
                <c:formatCode>General</c:formatCode>
                <c:ptCount val="28"/>
                <c:pt idx="0">
                  <c:v>21.0</c:v>
                </c:pt>
                <c:pt idx="1">
                  <c:v>38.9</c:v>
                </c:pt>
                <c:pt idx="2">
                  <c:v>50.3</c:v>
                </c:pt>
                <c:pt idx="4">
                  <c:v>31.2</c:v>
                </c:pt>
                <c:pt idx="5">
                  <c:v>36.3</c:v>
                </c:pt>
                <c:pt idx="6">
                  <c:v>38.9</c:v>
                </c:pt>
                <c:pt idx="8">
                  <c:v>6.9</c:v>
                </c:pt>
                <c:pt idx="9">
                  <c:v>25.6</c:v>
                </c:pt>
                <c:pt idx="10">
                  <c:v>35.4</c:v>
                </c:pt>
                <c:pt idx="12">
                  <c:v>2.0</c:v>
                </c:pt>
                <c:pt idx="13">
                  <c:v>18.3</c:v>
                </c:pt>
                <c:pt idx="14">
                  <c:v>28.3</c:v>
                </c:pt>
                <c:pt idx="16">
                  <c:v>1.9</c:v>
                </c:pt>
                <c:pt idx="17">
                  <c:v>7.3</c:v>
                </c:pt>
                <c:pt idx="18">
                  <c:v>9.6</c:v>
                </c:pt>
                <c:pt idx="20">
                  <c:v>26.0</c:v>
                </c:pt>
                <c:pt idx="21">
                  <c:v>6.7</c:v>
                </c:pt>
                <c:pt idx="22">
                  <c:v>5.6</c:v>
                </c:pt>
                <c:pt idx="24">
                  <c:v>33.2</c:v>
                </c:pt>
                <c:pt idx="25">
                  <c:v>10.5</c:v>
                </c:pt>
                <c:pt idx="26">
                  <c:v>2.5</c:v>
                </c:pt>
              </c:numCache>
            </c:numRef>
          </c:val>
        </c:ser>
        <c:ser>
          <c:idx val="2"/>
          <c:order val="2"/>
          <c:tx>
            <c:strRef>
              <c:f>'Frequency Source'!$E$1</c:f>
              <c:strCache>
                <c:ptCount val="1"/>
                <c:pt idx="0">
                  <c:v> At least once a month</c:v>
                </c:pt>
              </c:strCache>
            </c:strRef>
          </c:tx>
          <c:invertIfNegative val="0"/>
          <c:cat>
            <c:multiLvlStrRef>
              <c:f>'Frequency Source'!$A$2:$B$29</c:f>
              <c:multiLvlStrCache>
                <c:ptCount val="27"/>
                <c:lvl>
                  <c:pt idx="0">
                    <c:v>Low</c:v>
                  </c:pt>
                  <c:pt idx="1">
                    <c:v>Middle</c:v>
                  </c:pt>
                  <c:pt idx="2">
                    <c:v>High</c:v>
                  </c:pt>
                  <c:pt idx="4">
                    <c:v>Low</c:v>
                  </c:pt>
                  <c:pt idx="5">
                    <c:v>Middle</c:v>
                  </c:pt>
                  <c:pt idx="6">
                    <c:v>High</c:v>
                  </c:pt>
                  <c:pt idx="8">
                    <c:v>Low</c:v>
                  </c:pt>
                  <c:pt idx="9">
                    <c:v>Middle</c:v>
                  </c:pt>
                  <c:pt idx="10">
                    <c:v>High</c:v>
                  </c:pt>
                  <c:pt idx="12">
                    <c:v>Low</c:v>
                  </c:pt>
                  <c:pt idx="13">
                    <c:v>Middle</c:v>
                  </c:pt>
                  <c:pt idx="14">
                    <c:v>High</c:v>
                  </c:pt>
                  <c:pt idx="16">
                    <c:v>Low</c:v>
                  </c:pt>
                  <c:pt idx="17">
                    <c:v>Middle</c:v>
                  </c:pt>
                  <c:pt idx="18">
                    <c:v>High</c:v>
                  </c:pt>
                  <c:pt idx="20">
                    <c:v>Low</c:v>
                  </c:pt>
                  <c:pt idx="21">
                    <c:v>Middle</c:v>
                  </c:pt>
                  <c:pt idx="22">
                    <c:v>High</c:v>
                  </c:pt>
                  <c:pt idx="24">
                    <c:v>Low</c:v>
                  </c:pt>
                  <c:pt idx="25">
                    <c:v>Middle</c:v>
                  </c:pt>
                  <c:pt idx="26">
                    <c:v>High</c:v>
                  </c:pt>
                </c:lvl>
                <c:lvl>
                  <c:pt idx="0">
                    <c:v>Supermarket</c:v>
                  </c:pt>
                  <c:pt idx="4">
                    <c:v>Small store</c:v>
                  </c:pt>
                  <c:pt idx="8">
                    <c:v>Fast Food Takeaway</c:v>
                  </c:pt>
                  <c:pt idx="12">
                    <c:v>Restaurant</c:v>
                  </c:pt>
                  <c:pt idx="16">
                    <c:v>Market</c:v>
                  </c:pt>
                  <c:pt idx="20">
                    <c:v>Spaza</c:v>
                  </c:pt>
                  <c:pt idx="24">
                    <c:v>Street Seller/Hawker</c:v>
                  </c:pt>
                </c:lvl>
              </c:multiLvlStrCache>
            </c:multiLvlStrRef>
          </c:cat>
          <c:val>
            <c:numRef>
              <c:f>'Frequency Source'!$E$2:$E$29</c:f>
              <c:numCache>
                <c:formatCode>General</c:formatCode>
                <c:ptCount val="28"/>
                <c:pt idx="0">
                  <c:v>66.8</c:v>
                </c:pt>
                <c:pt idx="1">
                  <c:v>54.8</c:v>
                </c:pt>
                <c:pt idx="2">
                  <c:v>43.7</c:v>
                </c:pt>
                <c:pt idx="4">
                  <c:v>18.6</c:v>
                </c:pt>
                <c:pt idx="5">
                  <c:v>14.3</c:v>
                </c:pt>
                <c:pt idx="6">
                  <c:v>6.6</c:v>
                </c:pt>
                <c:pt idx="8">
                  <c:v>23.3</c:v>
                </c:pt>
                <c:pt idx="9">
                  <c:v>36.7</c:v>
                </c:pt>
                <c:pt idx="10">
                  <c:v>19.8</c:v>
                </c:pt>
                <c:pt idx="12">
                  <c:v>8.5</c:v>
                </c:pt>
                <c:pt idx="13">
                  <c:v>30.6</c:v>
                </c:pt>
                <c:pt idx="14">
                  <c:v>38.4</c:v>
                </c:pt>
                <c:pt idx="16">
                  <c:v>5.2</c:v>
                </c:pt>
                <c:pt idx="17">
                  <c:v>12.1</c:v>
                </c:pt>
                <c:pt idx="18">
                  <c:v>8.6</c:v>
                </c:pt>
                <c:pt idx="20">
                  <c:v>2.6</c:v>
                </c:pt>
                <c:pt idx="21">
                  <c:v>1.6</c:v>
                </c:pt>
                <c:pt idx="24">
                  <c:v>11.2</c:v>
                </c:pt>
                <c:pt idx="25">
                  <c:v>6.3</c:v>
                </c:pt>
                <c:pt idx="26">
                  <c:v>4.0</c:v>
                </c:pt>
              </c:numCache>
            </c:numRef>
          </c:val>
        </c:ser>
        <c:ser>
          <c:idx val="3"/>
          <c:order val="3"/>
          <c:tx>
            <c:strRef>
              <c:f>'Frequency Source'!$F$1</c:f>
              <c:strCache>
                <c:ptCount val="1"/>
                <c:pt idx="0">
                  <c:v> At least once in six months</c:v>
                </c:pt>
              </c:strCache>
            </c:strRef>
          </c:tx>
          <c:invertIfNegative val="0"/>
          <c:cat>
            <c:multiLvlStrRef>
              <c:f>'Frequency Source'!$A$2:$B$29</c:f>
              <c:multiLvlStrCache>
                <c:ptCount val="27"/>
                <c:lvl>
                  <c:pt idx="0">
                    <c:v>Low</c:v>
                  </c:pt>
                  <c:pt idx="1">
                    <c:v>Middle</c:v>
                  </c:pt>
                  <c:pt idx="2">
                    <c:v>High</c:v>
                  </c:pt>
                  <c:pt idx="4">
                    <c:v>Low</c:v>
                  </c:pt>
                  <c:pt idx="5">
                    <c:v>Middle</c:v>
                  </c:pt>
                  <c:pt idx="6">
                    <c:v>High</c:v>
                  </c:pt>
                  <c:pt idx="8">
                    <c:v>Low</c:v>
                  </c:pt>
                  <c:pt idx="9">
                    <c:v>Middle</c:v>
                  </c:pt>
                  <c:pt idx="10">
                    <c:v>High</c:v>
                  </c:pt>
                  <c:pt idx="12">
                    <c:v>Low</c:v>
                  </c:pt>
                  <c:pt idx="13">
                    <c:v>Middle</c:v>
                  </c:pt>
                  <c:pt idx="14">
                    <c:v>High</c:v>
                  </c:pt>
                  <c:pt idx="16">
                    <c:v>Low</c:v>
                  </c:pt>
                  <c:pt idx="17">
                    <c:v>Middle</c:v>
                  </c:pt>
                  <c:pt idx="18">
                    <c:v>High</c:v>
                  </c:pt>
                  <c:pt idx="20">
                    <c:v>Low</c:v>
                  </c:pt>
                  <c:pt idx="21">
                    <c:v>Middle</c:v>
                  </c:pt>
                  <c:pt idx="22">
                    <c:v>High</c:v>
                  </c:pt>
                  <c:pt idx="24">
                    <c:v>Low</c:v>
                  </c:pt>
                  <c:pt idx="25">
                    <c:v>Middle</c:v>
                  </c:pt>
                  <c:pt idx="26">
                    <c:v>High</c:v>
                  </c:pt>
                </c:lvl>
                <c:lvl>
                  <c:pt idx="0">
                    <c:v>Supermarket</c:v>
                  </c:pt>
                  <c:pt idx="4">
                    <c:v>Small store</c:v>
                  </c:pt>
                  <c:pt idx="8">
                    <c:v>Fast Food Takeaway</c:v>
                  </c:pt>
                  <c:pt idx="12">
                    <c:v>Restaurant</c:v>
                  </c:pt>
                  <c:pt idx="16">
                    <c:v>Market</c:v>
                  </c:pt>
                  <c:pt idx="20">
                    <c:v>Spaza</c:v>
                  </c:pt>
                  <c:pt idx="24">
                    <c:v>Street Seller/Hawker</c:v>
                  </c:pt>
                </c:lvl>
              </c:multiLvlStrCache>
            </c:multiLvlStrRef>
          </c:cat>
          <c:val>
            <c:numRef>
              <c:f>'Frequency Source'!$F$2:$F$29</c:f>
              <c:numCache>
                <c:formatCode>General</c:formatCode>
                <c:ptCount val="28"/>
                <c:pt idx="0">
                  <c:v>2.2</c:v>
                </c:pt>
                <c:pt idx="1">
                  <c:v>0.2</c:v>
                </c:pt>
                <c:pt idx="2">
                  <c:v>0.5</c:v>
                </c:pt>
                <c:pt idx="4">
                  <c:v>0.8</c:v>
                </c:pt>
                <c:pt idx="5">
                  <c:v>1.0</c:v>
                </c:pt>
                <c:pt idx="6">
                  <c:v>0.5</c:v>
                </c:pt>
                <c:pt idx="8">
                  <c:v>5.3</c:v>
                </c:pt>
                <c:pt idx="9">
                  <c:v>3.4</c:v>
                </c:pt>
                <c:pt idx="10">
                  <c:v>5.1</c:v>
                </c:pt>
                <c:pt idx="12">
                  <c:v>3.7</c:v>
                </c:pt>
                <c:pt idx="13">
                  <c:v>5.0</c:v>
                </c:pt>
                <c:pt idx="14">
                  <c:v>5.1</c:v>
                </c:pt>
                <c:pt idx="16">
                  <c:v>1.0</c:v>
                </c:pt>
                <c:pt idx="17">
                  <c:v>3.0</c:v>
                </c:pt>
                <c:pt idx="18">
                  <c:v>1.5</c:v>
                </c:pt>
                <c:pt idx="20">
                  <c:v>0.4</c:v>
                </c:pt>
                <c:pt idx="21">
                  <c:v>1.0</c:v>
                </c:pt>
                <c:pt idx="22">
                  <c:v>1.0</c:v>
                </c:pt>
                <c:pt idx="24">
                  <c:v>1.6</c:v>
                </c:pt>
                <c:pt idx="25">
                  <c:v>1.4</c:v>
                </c:pt>
                <c:pt idx="26">
                  <c:v>2.5</c:v>
                </c:pt>
              </c:numCache>
            </c:numRef>
          </c:val>
        </c:ser>
        <c:ser>
          <c:idx val="4"/>
          <c:order val="4"/>
          <c:tx>
            <c:strRef>
              <c:f>'Frequency Source'!$G$1</c:f>
              <c:strCache>
                <c:ptCount val="1"/>
                <c:pt idx="0">
                  <c:v> At least once a year</c:v>
                </c:pt>
              </c:strCache>
            </c:strRef>
          </c:tx>
          <c:invertIfNegative val="0"/>
          <c:cat>
            <c:multiLvlStrRef>
              <c:f>'Frequency Source'!$A$2:$B$29</c:f>
              <c:multiLvlStrCache>
                <c:ptCount val="27"/>
                <c:lvl>
                  <c:pt idx="0">
                    <c:v>Low</c:v>
                  </c:pt>
                  <c:pt idx="1">
                    <c:v>Middle</c:v>
                  </c:pt>
                  <c:pt idx="2">
                    <c:v>High</c:v>
                  </c:pt>
                  <c:pt idx="4">
                    <c:v>Low</c:v>
                  </c:pt>
                  <c:pt idx="5">
                    <c:v>Middle</c:v>
                  </c:pt>
                  <c:pt idx="6">
                    <c:v>High</c:v>
                  </c:pt>
                  <c:pt idx="8">
                    <c:v>Low</c:v>
                  </c:pt>
                  <c:pt idx="9">
                    <c:v>Middle</c:v>
                  </c:pt>
                  <c:pt idx="10">
                    <c:v>High</c:v>
                  </c:pt>
                  <c:pt idx="12">
                    <c:v>Low</c:v>
                  </c:pt>
                  <c:pt idx="13">
                    <c:v>Middle</c:v>
                  </c:pt>
                  <c:pt idx="14">
                    <c:v>High</c:v>
                  </c:pt>
                  <c:pt idx="16">
                    <c:v>Low</c:v>
                  </c:pt>
                  <c:pt idx="17">
                    <c:v>Middle</c:v>
                  </c:pt>
                  <c:pt idx="18">
                    <c:v>High</c:v>
                  </c:pt>
                  <c:pt idx="20">
                    <c:v>Low</c:v>
                  </c:pt>
                  <c:pt idx="21">
                    <c:v>Middle</c:v>
                  </c:pt>
                  <c:pt idx="22">
                    <c:v>High</c:v>
                  </c:pt>
                  <c:pt idx="24">
                    <c:v>Low</c:v>
                  </c:pt>
                  <c:pt idx="25">
                    <c:v>Middle</c:v>
                  </c:pt>
                  <c:pt idx="26">
                    <c:v>High</c:v>
                  </c:pt>
                </c:lvl>
                <c:lvl>
                  <c:pt idx="0">
                    <c:v>Supermarket</c:v>
                  </c:pt>
                  <c:pt idx="4">
                    <c:v>Small store</c:v>
                  </c:pt>
                  <c:pt idx="8">
                    <c:v>Fast Food Takeaway</c:v>
                  </c:pt>
                  <c:pt idx="12">
                    <c:v>Restaurant</c:v>
                  </c:pt>
                  <c:pt idx="16">
                    <c:v>Market</c:v>
                  </c:pt>
                  <c:pt idx="20">
                    <c:v>Spaza</c:v>
                  </c:pt>
                  <c:pt idx="24">
                    <c:v>Street Seller/Hawker</c:v>
                  </c:pt>
                </c:lvl>
              </c:multiLvlStrCache>
            </c:multiLvlStrRef>
          </c:cat>
          <c:val>
            <c:numRef>
              <c:f>'Frequency Source'!$G$2:$G$29</c:f>
              <c:numCache>
                <c:formatCode>General</c:formatCode>
                <c:ptCount val="28"/>
                <c:pt idx="0">
                  <c:v>0.2</c:v>
                </c:pt>
                <c:pt idx="4">
                  <c:v>0.1</c:v>
                </c:pt>
                <c:pt idx="8">
                  <c:v>0.6</c:v>
                </c:pt>
                <c:pt idx="10">
                  <c:v>0.5</c:v>
                </c:pt>
                <c:pt idx="12">
                  <c:v>1.1</c:v>
                </c:pt>
                <c:pt idx="13">
                  <c:v>0.8</c:v>
                </c:pt>
                <c:pt idx="14">
                  <c:v>1.0</c:v>
                </c:pt>
                <c:pt idx="16">
                  <c:v>0.3</c:v>
                </c:pt>
                <c:pt idx="17">
                  <c:v>0.4</c:v>
                </c:pt>
                <c:pt idx="18">
                  <c:v>1.0</c:v>
                </c:pt>
                <c:pt idx="22">
                  <c:v>0.5</c:v>
                </c:pt>
                <c:pt idx="24">
                  <c:v>0.3</c:v>
                </c:pt>
                <c:pt idx="2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5795752"/>
        <c:axId val="2065798840"/>
      </c:barChart>
      <c:catAx>
        <c:axId val="2065795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5798840"/>
        <c:crosses val="autoZero"/>
        <c:auto val="1"/>
        <c:lblAlgn val="ctr"/>
        <c:lblOffset val="100"/>
        <c:noMultiLvlLbl val="0"/>
      </c:catAx>
      <c:valAx>
        <c:axId val="2065798840"/>
        <c:scaling>
          <c:orientation val="minMax"/>
          <c:max val="10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65795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At least five days a week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Low Income</c:v>
                </c:pt>
                <c:pt idx="1">
                  <c:v>Middle Income</c:v>
                </c:pt>
                <c:pt idx="2">
                  <c:v>High Income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</c:v>
                </c:pt>
                <c:pt idx="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At least once a week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Low Income</c:v>
                </c:pt>
                <c:pt idx="1">
                  <c:v>Middle Income</c:v>
                </c:pt>
                <c:pt idx="2">
                  <c:v>High Income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</c:v>
                </c:pt>
                <c:pt idx="1">
                  <c:v>1.2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At least once a month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Low Income</c:v>
                </c:pt>
                <c:pt idx="1">
                  <c:v>Middle Income</c:v>
                </c:pt>
                <c:pt idx="2">
                  <c:v>High Income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</c:v>
                </c:pt>
                <c:pt idx="1">
                  <c:v>2.4</c:v>
                </c:pt>
                <c:pt idx="2">
                  <c:v>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At least once in six months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Low Income</c:v>
                </c:pt>
                <c:pt idx="1">
                  <c:v>Middle Income</c:v>
                </c:pt>
                <c:pt idx="2">
                  <c:v>High Income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0.5</c:v>
                </c:pt>
                <c:pt idx="1">
                  <c:v>1.8</c:v>
                </c:pt>
                <c:pt idx="2">
                  <c:v>1.5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At least once a year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Low Income</c:v>
                </c:pt>
                <c:pt idx="1">
                  <c:v>Middle Income</c:v>
                </c:pt>
                <c:pt idx="2">
                  <c:v>High Income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1.0</c:v>
                </c:pt>
                <c:pt idx="1">
                  <c:v>2.2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5837240"/>
        <c:axId val="2065840328"/>
      </c:barChart>
      <c:catAx>
        <c:axId val="20658372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65840328"/>
        <c:crosses val="autoZero"/>
        <c:auto val="1"/>
        <c:lblAlgn val="ctr"/>
        <c:lblOffset val="100"/>
        <c:noMultiLvlLbl val="0"/>
      </c:catAx>
      <c:valAx>
        <c:axId val="20658403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65837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'Where source from'!$D$1:$D$12</c:f>
              <c:strCache>
                <c:ptCount val="12"/>
                <c:pt idx="0">
                  <c:v>Wholesaler</c:v>
                </c:pt>
                <c:pt idx="1">
                  <c:v>Supermarket</c:v>
                </c:pt>
                <c:pt idx="2">
                  <c:v>Fresh produce market</c:v>
                </c:pt>
                <c:pt idx="3">
                  <c:v>Commerical farm</c:v>
                </c:pt>
                <c:pt idx="4">
                  <c:v>Abattoir (formal)</c:v>
                </c:pt>
                <c:pt idx="5">
                  <c:v>Urban agriculture </c:v>
                </c:pt>
                <c:pt idx="6">
                  <c:v>Abattoir (informal)</c:v>
                </c:pt>
                <c:pt idx="7">
                  <c:v>Bakkie trader</c:v>
                </c:pt>
                <c:pt idx="8">
                  <c:v>Feedlot/Commercial chicken farm</c:v>
                </c:pt>
                <c:pt idx="9">
                  <c:v>Company deliver</c:v>
                </c:pt>
                <c:pt idx="10">
                  <c:v>Social networks</c:v>
                </c:pt>
                <c:pt idx="11">
                  <c:v>Other </c:v>
                </c:pt>
              </c:strCache>
            </c:strRef>
          </c:cat>
          <c:val>
            <c:numRef>
              <c:f>'Where source from'!$E$1:$E$12</c:f>
              <c:numCache>
                <c:formatCode>General</c:formatCode>
                <c:ptCount val="12"/>
                <c:pt idx="0">
                  <c:v>56.0</c:v>
                </c:pt>
                <c:pt idx="1">
                  <c:v>20.0</c:v>
                </c:pt>
                <c:pt idx="2">
                  <c:v>17.0</c:v>
                </c:pt>
                <c:pt idx="3">
                  <c:v>6.0</c:v>
                </c:pt>
                <c:pt idx="4">
                  <c:v>5.0</c:v>
                </c:pt>
                <c:pt idx="5">
                  <c:v>3.0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1.0</c:v>
                </c:pt>
                <c:pt idx="11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5966664"/>
        <c:axId val="2065969704"/>
      </c:barChart>
      <c:catAx>
        <c:axId val="2065966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65969704"/>
        <c:crosses val="autoZero"/>
        <c:auto val="1"/>
        <c:lblAlgn val="ctr"/>
        <c:lblOffset val="100"/>
        <c:noMultiLvlLbl val="0"/>
      </c:catAx>
      <c:valAx>
        <c:axId val="2065969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5966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AEF9-ABCB-E743-AE51-32D32DA6B7FA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7CF7-2925-354C-8C37-A617F13B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4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FBDE-3129-BE4B-ADB8-6443CB8336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Rapid, but previously unmapped and untracked expansion of supermarkets in Cape Town. Assumptions of a “food security win”, but questions arise.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Mapping informal food retail and understanding the lived geographies of food and the interplay between the formal and informal food economy.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7722139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2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7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C81F-82FC-6F4F-AA1B-D26FADCF48A9}" type="datetimeFigureOut">
              <a:rPr lang="en-US" smtClean="0"/>
              <a:t>2015/02/10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AAF8-ACDA-2A40-8D7B-285C15374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Cape Town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Jane Battersby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3094" y="-35719"/>
            <a:ext cx="5348883" cy="6920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909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3094" y="-35719"/>
            <a:ext cx="5348883" cy="6920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14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3094" y="-35719"/>
            <a:ext cx="5348883" cy="6920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754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10.jpg" descr="Philippi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8000"/>
            <a:ext cx="9144000" cy="58189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891639"/>
              </p:ext>
            </p:extLst>
          </p:nvPr>
        </p:nvGraphicFramePr>
        <p:xfrm>
          <a:off x="457200" y="1417638"/>
          <a:ext cx="8229600" cy="526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Traders’ food 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7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Cape Town’s food come from?</a:t>
            </a:r>
            <a:endParaRPr lang="en-US" dirty="0"/>
          </a:p>
        </p:txBody>
      </p:sp>
      <p:pic>
        <p:nvPicPr>
          <p:cNvPr id="4" name="Content Placeholder 3" descr="Screen Shot 2015-02-06 at 10.22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" b="9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576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ormal_dwelling_vs_inc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0" y="485522"/>
            <a:ext cx="3726116" cy="590096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Population:</a:t>
            </a:r>
            <a:r>
              <a:rPr lang="en-US" sz="2400" dirty="0" smtClean="0"/>
              <a:t> 1996 – 2.5m, 2001, 2.9m, 2011 – 3.7m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Employment 2011:</a:t>
            </a:r>
            <a:r>
              <a:rPr lang="en-US" sz="2400" dirty="0" smtClean="0"/>
              <a:t> 49,7%, unemployed 15.6%, Discouraged work seeker – 3.1%, other non-economically active – 31.6%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Income: </a:t>
            </a:r>
            <a:r>
              <a:rPr lang="en-US" sz="2400" dirty="0" smtClean="0"/>
              <a:t>47% of households monthly income less that R3200p.m.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59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Levels of food insecurity:</a:t>
            </a:r>
            <a:br>
              <a:rPr lang="en-US" dirty="0" smtClean="0"/>
            </a:br>
            <a:r>
              <a:rPr lang="en-US" dirty="0" smtClean="0"/>
              <a:t> AFSUN 2008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15714680"/>
              </p:ext>
            </p:extLst>
          </p:nvPr>
        </p:nvGraphicFramePr>
        <p:xfrm>
          <a:off x="4343400" y="3505200"/>
          <a:ext cx="480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84092644"/>
              </p:ext>
            </p:extLst>
          </p:nvPr>
        </p:nvGraphicFramePr>
        <p:xfrm>
          <a:off x="0" y="0"/>
          <a:ext cx="4572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0" y="1828800"/>
            <a:ext cx="23622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All </a:t>
            </a:r>
            <a:r>
              <a:rPr lang="en-US" sz="2200" b="1" smtClean="0"/>
              <a:t>Cape Town sites</a:t>
            </a:r>
            <a:endParaRPr lang="en-US" sz="2200" b="1" dirty="0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rot="10800000">
            <a:off x="4572000" y="2044245"/>
            <a:ext cx="1143000" cy="16927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1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AFSUN 2013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999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0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505059"/>
              </p:ext>
            </p:extLst>
          </p:nvPr>
        </p:nvGraphicFramePr>
        <p:xfrm>
          <a:off x="457200" y="274638"/>
          <a:ext cx="8229600" cy="658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68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% of households consuming home grown food.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8008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93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9503" y="2201168"/>
            <a:ext cx="4036366" cy="2437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roppedImage 1.pdf"/>
          <p:cNvPicPr/>
          <p:nvPr/>
        </p:nvPicPr>
        <p:blipFill>
          <a:blip r:embed="rId3">
            <a:extLst/>
          </a:blip>
          <a:srcRect l="4700" r="4676"/>
          <a:stretch>
            <a:fillRect/>
          </a:stretch>
        </p:blipFill>
        <p:spPr>
          <a:xfrm>
            <a:off x="258961" y="312539"/>
            <a:ext cx="4304109" cy="61346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458509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3094" y="-35719"/>
            <a:ext cx="5348883" cy="6920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500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3094" y="-35719"/>
            <a:ext cx="5348883" cy="69205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63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5649</TotalTime>
  <Words>159</Words>
  <Application>Microsoft Macintosh PowerPoint</Application>
  <PresentationFormat>On-screen Show (4:3)</PresentationFormat>
  <Paragraphs>27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Cape Town</vt:lpstr>
      <vt:lpstr>PowerPoint Presentation</vt:lpstr>
      <vt:lpstr>Levels of food insecurity:  AFSUN 2008</vt:lpstr>
      <vt:lpstr>AFSUN 2013 data</vt:lpstr>
      <vt:lpstr>PowerPoint Presentation</vt:lpstr>
      <vt:lpstr>% of households consuming home grown food.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Traders’ food sourcing</vt:lpstr>
      <vt:lpstr>Where does Cape Town’s food come from?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 Town</dc:title>
  <dc:creator>Jane Battersby</dc:creator>
  <cp:lastModifiedBy>Bronwen Muller</cp:lastModifiedBy>
  <cp:revision>6</cp:revision>
  <dcterms:created xsi:type="dcterms:W3CDTF">2015-02-02T10:15:03Z</dcterms:created>
  <dcterms:modified xsi:type="dcterms:W3CDTF">2015-02-10T07:33:37Z</dcterms:modified>
</cp:coreProperties>
</file>